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02" r:id="rId45"/>
    <p:sldId id="301" r:id="rId46"/>
    <p:sldId id="303" r:id="rId47"/>
    <p:sldId id="304" r:id="rId48"/>
    <p:sldId id="306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299" r:id="rId57"/>
    <p:sldId id="300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17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23789-DF89-044E-81F8-C2B7E5D945AA}" type="datetimeFigureOut">
              <a:rPr lang="en-US" smtClean="0"/>
              <a:t>2/14/12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9633D-CD74-964B-B347-36A51B1567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014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2:30 PM - 4:00 PM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9633D-CD74-964B-B347-36A51B15679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237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outsourcing</a:t>
            </a:r>
            <a:r>
              <a:rPr lang="en-US" baseline="0" dirty="0" smtClean="0"/>
              <a:t> </a:t>
            </a:r>
          </a:p>
          <a:p>
            <a:r>
              <a:rPr lang="en-US" dirty="0" smtClean="0"/>
              <a:t>automation</a:t>
            </a:r>
          </a:p>
          <a:p>
            <a:r>
              <a:rPr lang="en-US" dirty="0" smtClean="0"/>
              <a:t>training materials</a:t>
            </a:r>
          </a:p>
          <a:p>
            <a:r>
              <a:rPr lang="en-US" dirty="0" smtClean="0"/>
              <a:t>regression 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6844-6A03-D048-90A8-59013CF6786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983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6844-6A03-D048-90A8-59013CF6786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6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6844-6A03-D048-90A8-59013CF6786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954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6844-6A03-D048-90A8-59013CF6786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954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6844-6A03-D048-90A8-59013CF6786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954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6844-6A03-D048-90A8-59013CF6786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954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6844-6A03-D048-90A8-59013CF6786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954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 hoc does not</a:t>
            </a:r>
            <a:r>
              <a:rPr lang="en-US" baseline="0" dirty="0" smtClean="0"/>
              <a:t> mean unstructured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6844-6A03-D048-90A8-59013CF6786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9541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 hoc does not</a:t>
            </a:r>
            <a:r>
              <a:rPr lang="en-US" baseline="0" dirty="0" smtClean="0"/>
              <a:t> mean unstructured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6844-6A03-D048-90A8-59013CF6786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9541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6844-6A03-D048-90A8-59013CF6786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954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6844-6A03-D048-90A8-59013CF6786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6351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real-time visibility and coverage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6844-6A03-D048-90A8-59013CF6786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216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6844-6A03-D048-90A8-59013CF6786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2547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r>
              <a:rPr lang="en-US" baseline="0" dirty="0" smtClean="0"/>
              <a:t> do you roll this out?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6844-6A03-D048-90A8-59013CF6786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8916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6844-6A03-D048-90A8-59013CF6786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6681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CTI = slow transition over time </a:t>
            </a:r>
          </a:p>
          <a:p>
            <a:r>
              <a:rPr lang="en-US" dirty="0" smtClean="0"/>
              <a:t>- SIRO = all in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6844-6A03-D048-90A8-59013CF6786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4013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Neither do</a:t>
            </a:r>
            <a:r>
              <a:rPr lang="en-US" baseline="0" dirty="0" smtClean="0"/>
              <a:t> most places I’ve implemented ET.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6844-6A03-D048-90A8-59013CF67867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6448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charter it like</a:t>
            </a:r>
            <a:r>
              <a:rPr lang="en-US" baseline="0" dirty="0" smtClean="0"/>
              <a:t> anything else</a:t>
            </a:r>
          </a:p>
          <a:p>
            <a:r>
              <a:rPr lang="en-US" baseline="0" dirty="0" smtClean="0"/>
              <a:t>leverage ad hoc documentation </a:t>
            </a:r>
          </a:p>
          <a:p>
            <a:r>
              <a:rPr lang="en-US" baseline="0" dirty="0" smtClean="0"/>
              <a:t>automation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6844-6A03-D048-90A8-59013CF67867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3344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automate</a:t>
            </a:r>
            <a:r>
              <a:rPr lang="en-US" baseline="0" dirty="0" smtClean="0"/>
              <a:t> real-time </a:t>
            </a:r>
          </a:p>
          <a:p>
            <a:r>
              <a:rPr lang="en-US" baseline="0" dirty="0" smtClean="0"/>
              <a:t>notes</a:t>
            </a:r>
          </a:p>
          <a:p>
            <a:r>
              <a:rPr lang="en-US" baseline="0" dirty="0" smtClean="0"/>
              <a:t>record Selenium sessions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6844-6A03-D048-90A8-59013CF67867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9408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</a:t>
            </a:r>
          </a:p>
          <a:p>
            <a:r>
              <a:rPr lang="en-US" dirty="0" smtClean="0"/>
              <a:t>tools</a:t>
            </a:r>
          </a:p>
          <a:p>
            <a:r>
              <a:rPr lang="en-US" dirty="0" smtClean="0"/>
              <a:t>notes</a:t>
            </a:r>
          </a:p>
          <a:p>
            <a:r>
              <a:rPr lang="en-US" dirty="0" smtClean="0"/>
              <a:t>alternatives means (SEP and unit</a:t>
            </a:r>
            <a:r>
              <a:rPr lang="en-US" baseline="0" dirty="0" smtClean="0"/>
              <a:t> tests to requirements)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6844-6A03-D048-90A8-59013CF67867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2740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illusion of control</a:t>
            </a:r>
          </a:p>
          <a:p>
            <a:r>
              <a:rPr lang="en-US" dirty="0" smtClean="0"/>
              <a:t>better than existing methods</a:t>
            </a:r>
          </a:p>
          <a:p>
            <a:r>
              <a:rPr lang="en-US" dirty="0" smtClean="0"/>
              <a:t>trend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6844-6A03-D048-90A8-59013CF67867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197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Mechanics…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What is ET?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What’s someone doing?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6844-6A03-D048-90A8-59013CF6786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717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risk-based approach </a:t>
            </a:r>
          </a:p>
          <a:p>
            <a:r>
              <a:rPr lang="en-US" dirty="0" smtClean="0"/>
              <a:t>if</a:t>
            </a:r>
            <a:r>
              <a:rPr lang="en-US" baseline="0" dirty="0" smtClean="0"/>
              <a:t> that’s a real concern, provide alternative strategies for certain risks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6844-6A03-D048-90A8-59013CF67867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8047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neither am I – I play one</a:t>
            </a:r>
            <a:r>
              <a:rPr lang="en-US" baseline="0" dirty="0" smtClean="0"/>
              <a:t> on TV</a:t>
            </a:r>
            <a:endParaRPr lang="en-US" dirty="0" smtClean="0"/>
          </a:p>
          <a:p>
            <a:r>
              <a:rPr lang="en-US" dirty="0" smtClean="0"/>
              <a:t>involve the</a:t>
            </a:r>
            <a:r>
              <a:rPr lang="en-US" baseline="0" dirty="0" smtClean="0"/>
              <a:t> SMEs (targeted documentation, pairing, embed them in the team)</a:t>
            </a:r>
            <a:endParaRPr lang="en-US" dirty="0" smtClean="0"/>
          </a:p>
          <a:p>
            <a:r>
              <a:rPr lang="en-US" dirty="0" smtClean="0"/>
              <a:t>build SMEs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6844-6A03-D048-90A8-59013CF67867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6951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elliptical model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6844-6A03-D048-90A8-59013CF67867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6383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automation</a:t>
            </a:r>
            <a:endParaRPr lang="en-US" dirty="0" smtClean="0"/>
          </a:p>
          <a:p>
            <a:r>
              <a:rPr lang="en-US" dirty="0" smtClean="0"/>
              <a:t>Ad</a:t>
            </a:r>
            <a:r>
              <a:rPr lang="en-US" baseline="0" dirty="0" smtClean="0"/>
              <a:t> hoc documentation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Excellent</a:t>
            </a:r>
            <a:r>
              <a:rPr lang="en-US" baseline="0" dirty="0" smtClean="0"/>
              <a:t> notes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6844-6A03-D048-90A8-59013CF67867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6383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Estimate</a:t>
            </a:r>
            <a:r>
              <a:rPr lang="en-US" baseline="0" dirty="0" smtClean="0"/>
              <a:t> in sessions instead of “hours” or “test cases”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6844-6A03-D048-90A8-59013CF67867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6383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Estimate</a:t>
            </a:r>
            <a:r>
              <a:rPr lang="en-US" baseline="0" dirty="0" smtClean="0"/>
              <a:t> in sessions instead of “hours” or “test cases”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6844-6A03-D048-90A8-59013CF67867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6383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6844-6A03-D048-90A8-59013CF67867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427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approach </a:t>
            </a:r>
          </a:p>
          <a:p>
            <a:r>
              <a:rPr lang="en-US" dirty="0" smtClean="0"/>
              <a:t>alignment with the agile manifesto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6844-6A03-D048-90A8-59013CF6786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735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Chartering </a:t>
            </a:r>
          </a:p>
          <a:p>
            <a:r>
              <a:rPr lang="en-US" dirty="0" smtClean="0"/>
              <a:t>Refocusing </a:t>
            </a:r>
          </a:p>
          <a:p>
            <a:r>
              <a:rPr lang="en-US" dirty="0" smtClean="0"/>
              <a:t>Branching/Backtracking </a:t>
            </a:r>
          </a:p>
          <a:p>
            <a:r>
              <a:rPr lang="en-US" dirty="0" smtClean="0"/>
              <a:t>Alternating </a:t>
            </a:r>
          </a:p>
          <a:p>
            <a:r>
              <a:rPr lang="en-US" dirty="0" smtClean="0"/>
              <a:t>Recording/Reporting  </a:t>
            </a:r>
          </a:p>
          <a:p>
            <a:r>
              <a:rPr lang="en-US" dirty="0" smtClean="0"/>
              <a:t>Resourcing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6844-6A03-D048-90A8-59013CF6786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131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Modeling </a:t>
            </a:r>
          </a:p>
          <a:p>
            <a:r>
              <a:rPr lang="en-US" dirty="0" smtClean="0"/>
              <a:t>Questioning </a:t>
            </a:r>
          </a:p>
          <a:p>
            <a:r>
              <a:rPr lang="en-US" dirty="0" smtClean="0"/>
              <a:t>Generating/Elaborating </a:t>
            </a:r>
          </a:p>
          <a:p>
            <a:r>
              <a:rPr lang="en-US" dirty="0" smtClean="0"/>
              <a:t>Overproduction/Abandonment/Recovery </a:t>
            </a:r>
          </a:p>
          <a:p>
            <a:r>
              <a:rPr lang="en-US" dirty="0" smtClean="0"/>
              <a:t>Collaborating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6844-6A03-D048-90A8-59013CF6786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7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Interacting with the product </a:t>
            </a:r>
          </a:p>
          <a:p>
            <a:r>
              <a:rPr lang="en-US" dirty="0" smtClean="0"/>
              <a:t>Observing </a:t>
            </a:r>
          </a:p>
          <a:p>
            <a:r>
              <a:rPr lang="en-US" dirty="0" smtClean="0"/>
              <a:t>Applying tools </a:t>
            </a:r>
          </a:p>
          <a:p>
            <a:r>
              <a:rPr lang="en-US" dirty="0" smtClean="0"/>
              <a:t>Conjecturing </a:t>
            </a:r>
          </a:p>
          <a:p>
            <a:r>
              <a:rPr lang="en-US" dirty="0" smtClean="0"/>
              <a:t>Modeling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6844-6A03-D048-90A8-59013CF6786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013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illusion of progress</a:t>
            </a:r>
          </a:p>
          <a:p>
            <a:r>
              <a:rPr lang="en-US" dirty="0" smtClean="0"/>
              <a:t>Gantt charts</a:t>
            </a:r>
          </a:p>
          <a:p>
            <a:r>
              <a:rPr lang="en-US" dirty="0" smtClean="0"/>
              <a:t>test case counts</a:t>
            </a:r>
            <a:r>
              <a:rPr lang="en-US" baseline="0" dirty="0" smtClean="0"/>
              <a:t> and percent completes</a:t>
            </a:r>
            <a:endParaRPr lang="en-US" dirty="0" smtClean="0"/>
          </a:p>
          <a:p>
            <a:r>
              <a:rPr lang="en-US" dirty="0" smtClean="0"/>
              <a:t>mythology</a:t>
            </a:r>
            <a:r>
              <a:rPr lang="en-US" baseline="0" dirty="0" smtClean="0"/>
              <a:t> of the </a:t>
            </a:r>
            <a:r>
              <a:rPr lang="en-US" dirty="0" smtClean="0"/>
              <a:t>v-model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6844-6A03-D048-90A8-59013CF6786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393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traceability</a:t>
            </a:r>
            <a:r>
              <a:rPr lang="en-US" baseline="0" dirty="0" smtClean="0"/>
              <a:t> and </a:t>
            </a:r>
            <a:r>
              <a:rPr lang="en-US" dirty="0" smtClean="0"/>
              <a:t>feature</a:t>
            </a:r>
            <a:r>
              <a:rPr lang="en-US" baseline="0" dirty="0" smtClean="0"/>
              <a:t> coverage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more test case counts</a:t>
            </a:r>
            <a:r>
              <a:rPr lang="en-US" baseline="0" dirty="0" smtClean="0"/>
              <a:t> and percent completes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46844-6A03-D048-90A8-59013CF6786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094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77FE-48C9-445E-A4B9-41777C69C75F}" type="datetimeFigureOut">
              <a:rPr lang="en-US" smtClean="0"/>
              <a:pPr/>
              <a:t>2/14/12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C213-1405-4B37-8071-1ACEFD2615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77FE-48C9-445E-A4B9-41777C69C75F}" type="datetimeFigureOut">
              <a:rPr lang="en-US" smtClean="0"/>
              <a:pPr/>
              <a:t>2/14/12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C213-1405-4B37-8071-1ACEFD2615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77FE-48C9-445E-A4B9-41777C69C75F}" type="datetimeFigureOut">
              <a:rPr lang="en-US" smtClean="0"/>
              <a:pPr/>
              <a:t>2/14/12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C213-1405-4B37-8071-1ACEFD2615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77FE-48C9-445E-A4B9-41777C69C75F}" type="datetimeFigureOut">
              <a:rPr lang="en-US" smtClean="0"/>
              <a:pPr/>
              <a:t>2/14/12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C213-1405-4B37-8071-1ACEFD2615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77FE-48C9-445E-A4B9-41777C69C75F}" type="datetimeFigureOut">
              <a:rPr lang="en-US" smtClean="0"/>
              <a:pPr/>
              <a:t>2/14/12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C213-1405-4B37-8071-1ACEFD2615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77FE-48C9-445E-A4B9-41777C69C75F}" type="datetimeFigureOut">
              <a:rPr lang="en-US" smtClean="0"/>
              <a:pPr/>
              <a:t>2/14/12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C213-1405-4B37-8071-1ACEFD2615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77FE-48C9-445E-A4B9-41777C69C75F}" type="datetimeFigureOut">
              <a:rPr lang="en-US" smtClean="0"/>
              <a:pPr/>
              <a:t>2/14/12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C213-1405-4B37-8071-1ACEFD2615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77FE-48C9-445E-A4B9-41777C69C75F}" type="datetimeFigureOut">
              <a:rPr lang="en-US" smtClean="0"/>
              <a:pPr/>
              <a:t>2/14/12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C213-1405-4B37-8071-1ACEFD2615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77FE-48C9-445E-A4B9-41777C69C75F}" type="datetimeFigureOut">
              <a:rPr lang="en-US" smtClean="0"/>
              <a:pPr/>
              <a:t>2/14/12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C213-1405-4B37-8071-1ACEFD2615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77FE-48C9-445E-A4B9-41777C69C75F}" type="datetimeFigureOut">
              <a:rPr lang="en-US" smtClean="0"/>
              <a:pPr/>
              <a:t>2/14/12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C213-1405-4B37-8071-1ACEFD2615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77FE-48C9-445E-A4B9-41777C69C75F}" type="datetimeFigureOut">
              <a:rPr lang="en-US" smtClean="0"/>
              <a:pPr/>
              <a:t>2/14/12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C213-1405-4B37-8071-1ACEFD2615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077FE-48C9-445E-A4B9-41777C69C75F}" type="datetimeFigureOut">
              <a:rPr lang="en-US" smtClean="0"/>
              <a:pPr/>
              <a:t>2/14/12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1C213-1405-4B37-8071-1ACEFD2615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1" Type="http://schemas.openxmlformats.org/officeDocument/2006/relationships/hyperlink" Target="http://searchsoftwarequality.techtarget.com/tip/0,289483,sid92_gci1350741,00.html" TargetMode="External"/><Relationship Id="rId12" Type="http://schemas.openxmlformats.org/officeDocument/2006/relationships/hyperlink" Target="http://searchsoftwarequality.techtarget.com/tip/0,289483,sid92_gci1352925_mem1,00.html" TargetMode="External"/><Relationship Id="rId13" Type="http://schemas.openxmlformats.org/officeDocument/2006/relationships/hyperlink" Target="http://searchsoftwarequality.techtarget.com/tip/0,289483,sid92_gci1355475_mem1,00.html" TargetMode="External"/><Relationship Id="rId14" Type="http://schemas.openxmlformats.org/officeDocument/2006/relationships/hyperlink" Target="http://searchsoftwarequality.techtarget.com/tip/0,289483,sid92_gci1355815_mem1,00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://www.satisfice.com/articles/et-article.pdf" TargetMode="External"/><Relationship Id="rId4" Type="http://schemas.openxmlformats.org/officeDocument/2006/relationships/hyperlink" Target="http://www.satisfice.com/articles/et-dynamics.pdf" TargetMode="External"/><Relationship Id="rId5" Type="http://schemas.openxmlformats.org/officeDocument/2006/relationships/hyperlink" Target="http://www.satisfice.com/articles/sbtm.pdf" TargetMode="External"/><Relationship Id="rId6" Type="http://schemas.openxmlformats.org/officeDocument/2006/relationships/hyperlink" Target="http://www.satisfice.com/presentations/dashboard.pdf" TargetMode="External"/><Relationship Id="rId7" Type="http://schemas.openxmlformats.org/officeDocument/2006/relationships/hyperlink" Target="http://www.quardev.com/content/whitepapers/how_measure_exploratory_testing.pdf" TargetMode="External"/><Relationship Id="rId8" Type="http://schemas.openxmlformats.org/officeDocument/2006/relationships/hyperlink" Target="http://www.indianapolisworkshops.com/docs/Reflections_on_the_use_of_Session-Based_Exploratory_Testing_in_an_Agile_Environment.doc" TargetMode="External"/><Relationship Id="rId9" Type="http://schemas.openxmlformats.org/officeDocument/2006/relationships/hyperlink" Target="http://www.associationforsoftwaretesting.org/documents/Kenn_Petty_Transitioning_from_Standard_V&amp;V_to_Rapid_Testing_Practices.pdf" TargetMode="External"/><Relationship Id="rId10" Type="http://schemas.openxmlformats.org/officeDocument/2006/relationships/hyperlink" Target="http://www.mddionline.com/article/applying-session-based-testing-medical-softwar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r>
              <a:rPr lang="en-US" dirty="0"/>
              <a:t>Exploratory Testing in the Enterprise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QUEST 2012</a:t>
            </a:r>
          </a:p>
          <a:p>
            <a:r>
              <a:rPr lang="en-US" dirty="0"/>
              <a:t>April 30 - May 4</a:t>
            </a:r>
          </a:p>
        </p:txBody>
      </p:sp>
    </p:spTree>
    <p:extLst>
      <p:ext uri="{BB962C8B-B14F-4D97-AF65-F5344CB8AC3E}">
        <p14:creationId xmlns:p14="http://schemas.microsoft.com/office/powerpoint/2010/main" val="2998166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798"/>
            <a:ext cx="8229600" cy="590636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Developing </a:t>
            </a:r>
            <a:r>
              <a:rPr lang="en-US" dirty="0" smtClean="0">
                <a:solidFill>
                  <a:srgbClr val="000090"/>
                </a:solidFill>
              </a:rPr>
              <a:t>Ideas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510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798"/>
            <a:ext cx="8229600" cy="590636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r">
              <a:buNone/>
            </a:pPr>
            <a:r>
              <a:rPr lang="en-US" dirty="0" smtClean="0"/>
              <a:t>Examining the </a:t>
            </a:r>
            <a:r>
              <a:rPr lang="en-US" dirty="0" smtClean="0">
                <a:solidFill>
                  <a:srgbClr val="000090"/>
                </a:solidFill>
              </a:rPr>
              <a:t>Product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197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798"/>
            <a:ext cx="8229600" cy="5906365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There’s always </a:t>
            </a:r>
            <a:r>
              <a:rPr lang="en-US" dirty="0" smtClean="0">
                <a:solidFill>
                  <a:srgbClr val="000090"/>
                </a:solidFill>
              </a:rPr>
              <a:t>resistance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814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798"/>
            <a:ext cx="8229600" cy="5906365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A desire for visible, </a:t>
            </a:r>
          </a:p>
          <a:p>
            <a:pPr marL="0" indent="0" algn="r">
              <a:buNone/>
            </a:pPr>
            <a:r>
              <a:rPr lang="en-US" dirty="0" smtClean="0">
                <a:solidFill>
                  <a:srgbClr val="000090"/>
                </a:solidFill>
              </a:rPr>
              <a:t>track-able</a:t>
            </a:r>
            <a:r>
              <a:rPr lang="en-US" dirty="0" smtClean="0"/>
              <a:t>, 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99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798"/>
            <a:ext cx="8229600" cy="590636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It’s difficult to quantitatively </a:t>
            </a:r>
          </a:p>
          <a:p>
            <a:pPr marL="0" indent="0">
              <a:buNone/>
            </a:pPr>
            <a:r>
              <a:rPr lang="en-US" dirty="0" smtClean="0"/>
              <a:t>measure </a:t>
            </a:r>
            <a:r>
              <a:rPr lang="en-US" dirty="0" smtClean="0">
                <a:solidFill>
                  <a:srgbClr val="000090"/>
                </a:solidFill>
              </a:rPr>
              <a:t>coverage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743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798"/>
            <a:ext cx="8229600" cy="590636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There’s extraordinary pressure for </a:t>
            </a:r>
          </a:p>
          <a:p>
            <a:pPr marL="0" indent="0" algn="r">
              <a:buNone/>
            </a:pPr>
            <a:r>
              <a:rPr lang="en-US" dirty="0" smtClean="0"/>
              <a:t>“reuse” and “</a:t>
            </a:r>
            <a:r>
              <a:rPr lang="en-US" dirty="0" smtClean="0">
                <a:solidFill>
                  <a:srgbClr val="000090"/>
                </a:solidFill>
              </a:rPr>
              <a:t>cost</a:t>
            </a:r>
            <a:r>
              <a:rPr lang="en-US" dirty="0" smtClean="0"/>
              <a:t> control”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810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798"/>
            <a:ext cx="8229600" cy="5906365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Session Based Test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382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798"/>
            <a:ext cx="8229600" cy="5906365"/>
          </a:xfrm>
        </p:spPr>
        <p:txBody>
          <a:bodyPr/>
          <a:lstStyle/>
          <a:p>
            <a:r>
              <a:rPr lang="en-US" dirty="0" smtClean="0"/>
              <a:t>charters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164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798"/>
            <a:ext cx="8229600" cy="5906365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harters</a:t>
            </a:r>
          </a:p>
          <a:p>
            <a:r>
              <a:rPr lang="en-US" dirty="0"/>
              <a:t>t</a:t>
            </a:r>
            <a:r>
              <a:rPr lang="en-US" dirty="0" smtClean="0"/>
              <a:t>ime-boxed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267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798"/>
            <a:ext cx="8229600" cy="5906365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harters</a:t>
            </a:r>
          </a:p>
          <a:p>
            <a:r>
              <a:rPr lang="en-US" dirty="0"/>
              <a:t>t</a:t>
            </a:r>
            <a:r>
              <a:rPr lang="en-US" dirty="0" smtClean="0"/>
              <a:t>ime-boxed</a:t>
            </a:r>
          </a:p>
          <a:p>
            <a:r>
              <a:rPr lang="en-US" dirty="0" smtClean="0"/>
              <a:t>session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531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5362457"/>
              </p:ext>
            </p:extLst>
          </p:nvPr>
        </p:nvGraphicFramePr>
        <p:xfrm>
          <a:off x="191412" y="679340"/>
          <a:ext cx="8686800" cy="54761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51922"/>
                <a:gridCol w="4034878"/>
              </a:tblGrid>
              <a:tr h="14076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446783">
                <a:tc>
                  <a:txBody>
                    <a:bodyPr/>
                    <a:lstStyle/>
                    <a:p>
                      <a:r>
                        <a:rPr lang="en-US" dirty="0" smtClean="0"/>
                        <a:t>Partner, DeveloperTown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www.DeveloperTown.com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446783">
                <a:tc>
                  <a:txBody>
                    <a:bodyPr/>
                    <a:lstStyle/>
                    <a:p>
                      <a:r>
                        <a:rPr lang="en-US" dirty="0" smtClean="0"/>
                        <a:t>Past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President,</a:t>
                      </a:r>
                      <a:r>
                        <a:rPr lang="en-US" baseline="0" dirty="0" smtClean="0"/>
                        <a:t> Association for Software Testing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www.AssociationForSoftwareTesting</a:t>
                      </a:r>
                      <a:r>
                        <a:rPr lang="en-US" baseline="0" dirty="0" smtClean="0"/>
                        <a:t>.org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446783">
                <a:tc>
                  <a:txBody>
                    <a:bodyPr/>
                    <a:lstStyle/>
                    <a:p>
                      <a:r>
                        <a:rPr lang="en-US" dirty="0" smtClean="0"/>
                        <a:t>Articles</a:t>
                      </a:r>
                      <a:r>
                        <a:rPr lang="en-US" baseline="0" dirty="0" smtClean="0"/>
                        <a:t> and Blogs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www.MichaelDKelly.com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4151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Author of</a:t>
                      </a:r>
                      <a:r>
                        <a:rPr lang="en-US" baseline="0" dirty="0" smtClean="0"/>
                        <a:t> the chapter on “Session Based Test Management” in the book </a:t>
                      </a:r>
                      <a:r>
                        <a:rPr lang="en-US" i="1" baseline="0" dirty="0" smtClean="0"/>
                        <a:t>How to Reduce the Cost of Software Testing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788" r="18708"/>
          <a:stretch/>
        </p:blipFill>
        <p:spPr>
          <a:xfrm>
            <a:off x="4943777" y="2849369"/>
            <a:ext cx="1587606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78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798"/>
            <a:ext cx="8229600" cy="5906365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harters</a:t>
            </a:r>
          </a:p>
          <a:p>
            <a:r>
              <a:rPr lang="en-US" dirty="0"/>
              <a:t>t</a:t>
            </a:r>
            <a:r>
              <a:rPr lang="en-US" dirty="0" smtClean="0"/>
              <a:t>ime-boxed</a:t>
            </a:r>
          </a:p>
          <a:p>
            <a:r>
              <a:rPr lang="en-US" dirty="0"/>
              <a:t>session notes</a:t>
            </a:r>
          </a:p>
          <a:p>
            <a:r>
              <a:rPr lang="en-US" dirty="0" smtClean="0"/>
              <a:t>debriefs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137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798"/>
            <a:ext cx="8229600" cy="5906365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harters</a:t>
            </a:r>
          </a:p>
          <a:p>
            <a:r>
              <a:rPr lang="en-US" dirty="0"/>
              <a:t>t</a:t>
            </a:r>
            <a:r>
              <a:rPr lang="en-US" dirty="0" smtClean="0"/>
              <a:t>ime-boxed</a:t>
            </a:r>
          </a:p>
          <a:p>
            <a:r>
              <a:rPr lang="en-US" dirty="0"/>
              <a:t>session notes</a:t>
            </a:r>
          </a:p>
          <a:p>
            <a:r>
              <a:rPr lang="en-US" dirty="0" smtClean="0"/>
              <a:t>debriefs</a:t>
            </a:r>
          </a:p>
          <a:p>
            <a:r>
              <a:rPr lang="en-US" dirty="0"/>
              <a:t>t</a:t>
            </a:r>
            <a:r>
              <a:rPr lang="en-US" dirty="0" smtClean="0"/>
              <a:t>eam prioritization</a:t>
            </a:r>
          </a:p>
        </p:txBody>
      </p:sp>
    </p:spTree>
    <p:extLst>
      <p:ext uri="{BB962C8B-B14F-4D97-AF65-F5344CB8AC3E}">
        <p14:creationId xmlns:p14="http://schemas.microsoft.com/office/powerpoint/2010/main" val="876861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798"/>
            <a:ext cx="8229600" cy="5906365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harters</a:t>
            </a:r>
          </a:p>
          <a:p>
            <a:r>
              <a:rPr lang="en-US" dirty="0"/>
              <a:t>t</a:t>
            </a:r>
            <a:r>
              <a:rPr lang="en-US" dirty="0" smtClean="0"/>
              <a:t>ime-boxed</a:t>
            </a:r>
          </a:p>
          <a:p>
            <a:r>
              <a:rPr lang="en-US" dirty="0"/>
              <a:t>session notes</a:t>
            </a:r>
          </a:p>
          <a:p>
            <a:r>
              <a:rPr lang="en-US" dirty="0" smtClean="0"/>
              <a:t>debriefs</a:t>
            </a:r>
          </a:p>
          <a:p>
            <a:r>
              <a:rPr lang="en-US" dirty="0" smtClean="0"/>
              <a:t>team prioritization</a:t>
            </a:r>
          </a:p>
          <a:p>
            <a:r>
              <a:rPr lang="en-US" dirty="0" smtClean="0"/>
              <a:t>ad-hoc test documentation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094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798"/>
            <a:ext cx="8229600" cy="5906365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harters</a:t>
            </a:r>
          </a:p>
          <a:p>
            <a:r>
              <a:rPr lang="en-US" dirty="0"/>
              <a:t>t</a:t>
            </a:r>
            <a:r>
              <a:rPr lang="en-US" dirty="0" smtClean="0"/>
              <a:t>ime-boxed</a:t>
            </a:r>
          </a:p>
          <a:p>
            <a:r>
              <a:rPr lang="en-US" dirty="0"/>
              <a:t>session notes</a:t>
            </a:r>
          </a:p>
          <a:p>
            <a:r>
              <a:rPr lang="en-US" dirty="0" smtClean="0"/>
              <a:t>debriefs</a:t>
            </a:r>
          </a:p>
          <a:p>
            <a:r>
              <a:rPr lang="en-US" dirty="0" smtClean="0"/>
              <a:t>team prioritization</a:t>
            </a:r>
          </a:p>
          <a:p>
            <a:r>
              <a:rPr lang="en-US" dirty="0" smtClean="0"/>
              <a:t>ad-hoc test documentation</a:t>
            </a:r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d-hoc test automation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356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798"/>
            <a:ext cx="8229600" cy="5906365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harters</a:t>
            </a:r>
          </a:p>
          <a:p>
            <a:r>
              <a:rPr lang="en-US" dirty="0"/>
              <a:t>t</a:t>
            </a:r>
            <a:r>
              <a:rPr lang="en-US" dirty="0" smtClean="0"/>
              <a:t>ime-boxed</a:t>
            </a:r>
          </a:p>
          <a:p>
            <a:r>
              <a:rPr lang="en-US" dirty="0"/>
              <a:t>session notes</a:t>
            </a:r>
          </a:p>
          <a:p>
            <a:r>
              <a:rPr lang="en-US" dirty="0" smtClean="0"/>
              <a:t>debriefs</a:t>
            </a:r>
          </a:p>
          <a:p>
            <a:r>
              <a:rPr lang="en-US" dirty="0" smtClean="0"/>
              <a:t>team prioritization</a:t>
            </a:r>
          </a:p>
          <a:p>
            <a:r>
              <a:rPr lang="en-US" dirty="0" smtClean="0"/>
              <a:t>ad-hoc test documentation</a:t>
            </a:r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d-hoc test automation</a:t>
            </a:r>
          </a:p>
          <a:p>
            <a:r>
              <a:rPr lang="en-US" dirty="0" smtClean="0"/>
              <a:t>dynamic metrics and reporting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144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592" y="597871"/>
            <a:ext cx="4886864" cy="25421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719" y="3597024"/>
            <a:ext cx="3751531" cy="14644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1349" y="2009933"/>
            <a:ext cx="4171111" cy="25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00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798"/>
            <a:ext cx="8229600" cy="5906365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 smtClean="0"/>
              <a:t>			Focus on dealing with </a:t>
            </a:r>
            <a:r>
              <a:rPr lang="en-US" dirty="0" smtClean="0">
                <a:solidFill>
                  <a:srgbClr val="000090"/>
                </a:solidFill>
              </a:rPr>
              <a:t>uncertainty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993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798"/>
            <a:ext cx="8229600" cy="5906365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269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798"/>
            <a:ext cx="8229600" cy="5906365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Begin by implementing a specific </a:t>
            </a:r>
            <a:r>
              <a:rPr lang="en-US" dirty="0" smtClean="0">
                <a:solidFill>
                  <a:srgbClr val="000090"/>
                </a:solidFill>
              </a:rPr>
              <a:t>practice 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104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798"/>
            <a:ext cx="8229600" cy="590636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 algn="r">
              <a:buNone/>
            </a:pPr>
            <a:r>
              <a:rPr lang="en-US" dirty="0" smtClean="0"/>
              <a:t>Add exploratory testing days to </a:t>
            </a:r>
          </a:p>
          <a:p>
            <a:pPr marL="0" indent="0" algn="r">
              <a:buNone/>
            </a:pPr>
            <a:r>
              <a:rPr lang="en-US" dirty="0">
                <a:solidFill>
                  <a:srgbClr val="000090"/>
                </a:solidFill>
              </a:rPr>
              <a:t>t</a:t>
            </a:r>
            <a:r>
              <a:rPr lang="en-US" dirty="0" smtClean="0">
                <a:solidFill>
                  <a:srgbClr val="000090"/>
                </a:solidFill>
              </a:rPr>
              <a:t>he end </a:t>
            </a:r>
            <a:r>
              <a:rPr lang="en-US" dirty="0" smtClean="0"/>
              <a:t>of existing test cycles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828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524"/>
            <a:ext cx="8229600" cy="5904639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6276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798"/>
            <a:ext cx="8229600" cy="590636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Carve out a </a:t>
            </a:r>
            <a:r>
              <a:rPr lang="en-US" dirty="0" smtClean="0">
                <a:solidFill>
                  <a:srgbClr val="000090"/>
                </a:solidFill>
              </a:rPr>
              <a:t>small portion </a:t>
            </a:r>
            <a:r>
              <a:rPr lang="en-US" dirty="0" smtClean="0"/>
              <a:t>of an existing project and apply exploratory testing to that portion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64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798"/>
            <a:ext cx="8229600" cy="590636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r">
              <a:buNone/>
            </a:pPr>
            <a:r>
              <a:rPr lang="en-US" dirty="0" smtClean="0"/>
              <a:t>Run a </a:t>
            </a:r>
            <a:r>
              <a:rPr lang="en-US" dirty="0" smtClean="0">
                <a:solidFill>
                  <a:srgbClr val="000090"/>
                </a:solidFill>
              </a:rPr>
              <a:t>pilot</a:t>
            </a:r>
            <a:r>
              <a:rPr lang="en-US" dirty="0" smtClean="0"/>
              <a:t>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199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798"/>
            <a:ext cx="8229600" cy="590636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Responding to concerns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1410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0598"/>
            <a:ext cx="8229600" cy="584556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000090"/>
                </a:solidFill>
              </a:rPr>
              <a:t>Michael Jordan </a:t>
            </a:r>
            <a:r>
              <a:rPr lang="en-US" dirty="0" smtClean="0"/>
              <a:t>effect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2248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0598"/>
            <a:ext cx="8229600" cy="584556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“We don’t do </a:t>
            </a:r>
            <a:r>
              <a:rPr lang="en-US" dirty="0" smtClean="0">
                <a:solidFill>
                  <a:srgbClr val="000090"/>
                </a:solidFill>
              </a:rPr>
              <a:t>agile</a:t>
            </a:r>
            <a:r>
              <a:rPr lang="en-US" dirty="0" smtClean="0"/>
              <a:t>.”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7335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798"/>
            <a:ext cx="8229600" cy="5906365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/>
              <a:t> </a:t>
            </a:r>
            <a:r>
              <a:rPr lang="en-US" dirty="0" smtClean="0"/>
              <a:t>    </a:t>
            </a:r>
          </a:p>
          <a:p>
            <a:pPr marL="0" indent="0" algn="ctr">
              <a:buNone/>
            </a:pPr>
            <a:r>
              <a:rPr lang="en-US" dirty="0" smtClean="0"/>
              <a:t>“What about </a:t>
            </a:r>
            <a:r>
              <a:rPr lang="en-US" dirty="0" smtClean="0">
                <a:solidFill>
                  <a:srgbClr val="000090"/>
                </a:solidFill>
              </a:rPr>
              <a:t>regression</a:t>
            </a:r>
            <a:r>
              <a:rPr lang="en-US" dirty="0" smtClean="0"/>
              <a:t> testing?”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2071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798"/>
            <a:ext cx="8229600" cy="590636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“We hand our test scripts off for test </a:t>
            </a:r>
            <a:r>
              <a:rPr lang="en-US" dirty="0" smtClean="0">
                <a:solidFill>
                  <a:srgbClr val="000090"/>
                </a:solidFill>
              </a:rPr>
              <a:t>automation</a:t>
            </a:r>
            <a:r>
              <a:rPr lang="en-US" dirty="0" smtClean="0"/>
              <a:t>…”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8313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0598"/>
            <a:ext cx="8229600" cy="5845566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“How do you provide </a:t>
            </a:r>
            <a:r>
              <a:rPr lang="en-US" dirty="0" smtClean="0">
                <a:solidFill>
                  <a:srgbClr val="000090"/>
                </a:solidFill>
              </a:rPr>
              <a:t>traceability</a:t>
            </a:r>
            <a:r>
              <a:rPr lang="en-US" dirty="0" smtClean="0"/>
              <a:t>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9116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0598"/>
            <a:ext cx="8229600" cy="5845566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“Your </a:t>
            </a:r>
            <a:r>
              <a:rPr lang="en-US" dirty="0" smtClean="0">
                <a:solidFill>
                  <a:srgbClr val="000090"/>
                </a:solidFill>
              </a:rPr>
              <a:t>percent complete </a:t>
            </a:r>
            <a:r>
              <a:rPr lang="en-US" dirty="0" smtClean="0"/>
              <a:t>keeps changing!”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8485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0598"/>
            <a:ext cx="8229600" cy="5845566"/>
          </a:xfrm>
        </p:spPr>
        <p:txBody>
          <a:bodyPr/>
          <a:lstStyle/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“Don’t we lose the ability to </a:t>
            </a:r>
            <a:r>
              <a:rPr lang="en-US" dirty="0" smtClean="0">
                <a:solidFill>
                  <a:srgbClr val="000090"/>
                </a:solidFill>
              </a:rPr>
              <a:t>add people </a:t>
            </a:r>
            <a:r>
              <a:rPr lang="en-US" dirty="0" smtClean="0"/>
              <a:t>late in the project if we get sideways?”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684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0861"/>
            <a:ext cx="8229600" cy="4525963"/>
          </a:xfrm>
        </p:spPr>
        <p:txBody>
          <a:bodyPr/>
          <a:lstStyle/>
          <a:p>
            <a:r>
              <a:rPr lang="en-US" dirty="0" smtClean="0"/>
              <a:t>3 testers instead of 15</a:t>
            </a:r>
          </a:p>
          <a:p>
            <a:r>
              <a:rPr lang="en-US" dirty="0" smtClean="0"/>
              <a:t>66% (or $200,000) cheaper than budgeted </a:t>
            </a:r>
          </a:p>
          <a:p>
            <a:r>
              <a:rPr lang="en-US" dirty="0" smtClean="0"/>
              <a:t>two-week shorter window for testing</a:t>
            </a:r>
          </a:p>
          <a:p>
            <a:r>
              <a:rPr lang="en-US" dirty="0"/>
              <a:t>d</a:t>
            </a:r>
            <a:r>
              <a:rPr lang="en-US" dirty="0" smtClean="0"/>
              <a:t>elivered on time</a:t>
            </a:r>
          </a:p>
          <a:p>
            <a:r>
              <a:rPr lang="en-US" dirty="0" smtClean="0"/>
              <a:t>no serious defects in production </a:t>
            </a:r>
          </a:p>
          <a:p>
            <a:endParaRPr lang="en-US" dirty="0"/>
          </a:p>
          <a:p>
            <a:pPr marL="0" indent="0" algn="r">
              <a:buNone/>
            </a:pPr>
            <a:r>
              <a:rPr lang="en-US" dirty="0" smtClean="0"/>
              <a:t>HOW?</a:t>
            </a:r>
          </a:p>
        </p:txBody>
      </p:sp>
    </p:spTree>
    <p:extLst>
      <p:ext uri="{BB962C8B-B14F-4D97-AF65-F5344CB8AC3E}">
        <p14:creationId xmlns:p14="http://schemas.microsoft.com/office/powerpoint/2010/main" val="5352856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0598"/>
            <a:ext cx="8229600" cy="5845566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“Our testers aren’t </a:t>
            </a:r>
            <a:r>
              <a:rPr lang="en-US" dirty="0" smtClean="0">
                <a:solidFill>
                  <a:srgbClr val="000090"/>
                </a:solidFill>
              </a:rPr>
              <a:t>subject matter experts</a:t>
            </a:r>
            <a:r>
              <a:rPr lang="en-US" dirty="0" smtClean="0"/>
              <a:t>.”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7108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0598"/>
            <a:ext cx="8229600" cy="584556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“We can’t </a:t>
            </a:r>
            <a:r>
              <a:rPr lang="en-US" dirty="0" smtClean="0">
                <a:solidFill>
                  <a:srgbClr val="000090"/>
                </a:solidFill>
              </a:rPr>
              <a:t>afford</a:t>
            </a:r>
            <a:r>
              <a:rPr lang="en-US" dirty="0" smtClean="0"/>
              <a:t> all senior testers.”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2829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0598"/>
            <a:ext cx="8229600" cy="584556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“How </a:t>
            </a:r>
            <a:r>
              <a:rPr lang="en-US" dirty="0"/>
              <a:t>do you make </a:t>
            </a:r>
            <a:r>
              <a:rPr lang="en-US" dirty="0" smtClean="0"/>
              <a:t>charters </a:t>
            </a:r>
            <a:r>
              <a:rPr lang="en-US" dirty="0">
                <a:solidFill>
                  <a:srgbClr val="000090"/>
                </a:solidFill>
              </a:rPr>
              <a:t>repeatable</a:t>
            </a:r>
            <a:r>
              <a:rPr lang="en-US" dirty="0" smtClean="0"/>
              <a:t>?”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5429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0598"/>
            <a:ext cx="8229600" cy="584556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“What about </a:t>
            </a:r>
            <a:r>
              <a:rPr lang="en-US" dirty="0" smtClean="0">
                <a:solidFill>
                  <a:srgbClr val="000090"/>
                </a:solidFill>
              </a:rPr>
              <a:t>estimation</a:t>
            </a:r>
            <a:r>
              <a:rPr lang="en-US" dirty="0" smtClean="0"/>
              <a:t>?”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2203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80598"/>
            <a:ext cx="8229600" cy="584556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Let’s do some </a:t>
            </a:r>
            <a:r>
              <a:rPr lang="en-US" dirty="0" smtClean="0">
                <a:solidFill>
                  <a:srgbClr val="000090"/>
                </a:solidFill>
              </a:rPr>
              <a:t>testing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7201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63" y="170954"/>
            <a:ext cx="3195945" cy="52873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200" y="183165"/>
            <a:ext cx="3195085" cy="5275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7680" y="1318787"/>
            <a:ext cx="3199281" cy="479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432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a partner (pair up)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Pick a charter (next slide) or write your own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Test for 20 minutes </a:t>
            </a:r>
          </a:p>
          <a:p>
            <a:pPr marL="914400" lvl="1" indent="-514350"/>
            <a:r>
              <a:rPr lang="en-US" dirty="0"/>
              <a:t>o</a:t>
            </a:r>
            <a:r>
              <a:rPr lang="en-US" dirty="0" smtClean="0"/>
              <a:t>ne person will drive the app</a:t>
            </a:r>
          </a:p>
          <a:p>
            <a:pPr marL="914400" lvl="1" indent="-514350"/>
            <a:r>
              <a:rPr lang="en-US" dirty="0" smtClean="0"/>
              <a:t>one person will take notes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Group debrief</a:t>
            </a:r>
          </a:p>
        </p:txBody>
      </p:sp>
    </p:spTree>
    <p:extLst>
      <p:ext uri="{BB962C8B-B14F-4D97-AF65-F5344CB8AC3E}">
        <p14:creationId xmlns:p14="http://schemas.microsoft.com/office/powerpoint/2010/main" val="8202522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Kiwanis International App :: Charters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90171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Test </a:t>
            </a:r>
            <a:r>
              <a:rPr lang="en-US" sz="2000" dirty="0"/>
              <a:t>for </a:t>
            </a:r>
            <a:r>
              <a:rPr lang="en-US" sz="2000" dirty="0" smtClean="0">
                <a:solidFill>
                  <a:srgbClr val="000090"/>
                </a:solidFill>
              </a:rPr>
              <a:t>boundary</a:t>
            </a:r>
            <a:r>
              <a:rPr lang="en-US" sz="2000" dirty="0" smtClean="0"/>
              <a:t> related issues related to </a:t>
            </a:r>
            <a:r>
              <a:rPr lang="en-US" sz="2000" dirty="0" smtClean="0">
                <a:solidFill>
                  <a:srgbClr val="660066"/>
                </a:solidFill>
              </a:rPr>
              <a:t>projects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Test for </a:t>
            </a:r>
            <a:r>
              <a:rPr lang="en-US" sz="2000" dirty="0" smtClean="0">
                <a:solidFill>
                  <a:srgbClr val="000090"/>
                </a:solidFill>
              </a:rPr>
              <a:t>boundary</a:t>
            </a:r>
            <a:r>
              <a:rPr lang="en-US" sz="2000" dirty="0" smtClean="0"/>
              <a:t> related issues related to </a:t>
            </a:r>
            <a:r>
              <a:rPr lang="en-US" sz="2000" dirty="0" smtClean="0">
                <a:solidFill>
                  <a:srgbClr val="660066"/>
                </a:solidFill>
              </a:rPr>
              <a:t>project reports </a:t>
            </a:r>
            <a:endParaRPr lang="en-US" sz="2000" dirty="0">
              <a:solidFill>
                <a:srgbClr val="660066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Test </a:t>
            </a:r>
            <a:r>
              <a:rPr lang="en-US" sz="2000" dirty="0"/>
              <a:t>for </a:t>
            </a:r>
            <a:r>
              <a:rPr lang="en-US" sz="2000" dirty="0" smtClean="0">
                <a:solidFill>
                  <a:srgbClr val="000090"/>
                </a:solidFill>
              </a:rPr>
              <a:t>deliverability</a:t>
            </a:r>
            <a:r>
              <a:rPr lang="en-US" sz="2000" dirty="0" smtClean="0"/>
              <a:t> related issues related to </a:t>
            </a:r>
            <a:r>
              <a:rPr lang="en-US" sz="2000" dirty="0" smtClean="0">
                <a:solidFill>
                  <a:srgbClr val="660066"/>
                </a:solidFill>
              </a:rPr>
              <a:t>project emails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Test for </a:t>
            </a:r>
            <a:r>
              <a:rPr lang="en-US" sz="2000" dirty="0">
                <a:solidFill>
                  <a:srgbClr val="000090"/>
                </a:solidFill>
              </a:rPr>
              <a:t>data quality</a:t>
            </a:r>
            <a:r>
              <a:rPr lang="en-US" sz="2000" dirty="0"/>
              <a:t> issues with </a:t>
            </a:r>
            <a:r>
              <a:rPr lang="en-US" sz="2000" dirty="0">
                <a:solidFill>
                  <a:srgbClr val="660066"/>
                </a:solidFill>
              </a:rPr>
              <a:t>clubs</a:t>
            </a:r>
            <a:r>
              <a:rPr lang="en-US" sz="2000" dirty="0"/>
              <a:t> available on the app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Test for </a:t>
            </a:r>
            <a:r>
              <a:rPr lang="en-US" sz="2000" dirty="0" smtClean="0">
                <a:solidFill>
                  <a:srgbClr val="000090"/>
                </a:solidFill>
              </a:rPr>
              <a:t>data accuracy </a:t>
            </a:r>
            <a:r>
              <a:rPr lang="en-US" sz="2000" dirty="0" smtClean="0"/>
              <a:t>issues related to calculations on </a:t>
            </a:r>
            <a:r>
              <a:rPr lang="en-US" sz="2000" dirty="0" smtClean="0">
                <a:solidFill>
                  <a:srgbClr val="660066"/>
                </a:solidFill>
              </a:rPr>
              <a:t>project reports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Test </a:t>
            </a:r>
            <a:r>
              <a:rPr lang="en-US" sz="2000" dirty="0"/>
              <a:t>for </a:t>
            </a:r>
            <a:r>
              <a:rPr lang="en-US" sz="2000" dirty="0" smtClean="0">
                <a:solidFill>
                  <a:srgbClr val="000090"/>
                </a:solidFill>
              </a:rPr>
              <a:t>data accuracy </a:t>
            </a:r>
            <a:r>
              <a:rPr lang="en-US" sz="2000" dirty="0" smtClean="0"/>
              <a:t>issues related to calculations on </a:t>
            </a:r>
            <a:r>
              <a:rPr lang="en-US" sz="2000" dirty="0" smtClean="0">
                <a:solidFill>
                  <a:srgbClr val="660066"/>
                </a:solidFill>
              </a:rPr>
              <a:t>service and fundraising summary stats</a:t>
            </a:r>
            <a:endParaRPr lang="en-US" sz="2000" dirty="0">
              <a:solidFill>
                <a:srgbClr val="660066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Test </a:t>
            </a:r>
            <a:r>
              <a:rPr lang="en-US" sz="2000" dirty="0"/>
              <a:t>for </a:t>
            </a:r>
            <a:r>
              <a:rPr lang="en-US" sz="2000" dirty="0" smtClean="0">
                <a:solidFill>
                  <a:srgbClr val="000090"/>
                </a:solidFill>
              </a:rPr>
              <a:t>data accuracy </a:t>
            </a:r>
            <a:r>
              <a:rPr lang="en-US" sz="2000" dirty="0" smtClean="0"/>
              <a:t>issues related to </a:t>
            </a:r>
            <a:r>
              <a:rPr lang="en-US" sz="2000" dirty="0" smtClean="0">
                <a:solidFill>
                  <a:srgbClr val="660066"/>
                </a:solidFill>
              </a:rPr>
              <a:t>Piggy Bank </a:t>
            </a:r>
            <a:r>
              <a:rPr lang="en-US" sz="2000" dirty="0" smtClean="0"/>
              <a:t>commitment calculations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Perform basic </a:t>
            </a:r>
            <a:r>
              <a:rPr lang="en-US" sz="2000" dirty="0">
                <a:solidFill>
                  <a:srgbClr val="000090"/>
                </a:solidFill>
              </a:rPr>
              <a:t>link validation </a:t>
            </a:r>
            <a:r>
              <a:rPr lang="en-US" sz="2000" dirty="0"/>
              <a:t>for items in the </a:t>
            </a:r>
            <a:r>
              <a:rPr lang="en-US" sz="2000" dirty="0">
                <a:solidFill>
                  <a:srgbClr val="660066"/>
                </a:solidFill>
              </a:rPr>
              <a:t>news </a:t>
            </a:r>
            <a:r>
              <a:rPr lang="en-US" sz="2000" dirty="0" smtClean="0">
                <a:solidFill>
                  <a:srgbClr val="660066"/>
                </a:solidFill>
              </a:rPr>
              <a:t>feed</a:t>
            </a:r>
            <a:endParaRPr lang="en-US" sz="2000" dirty="0">
              <a:solidFill>
                <a:srgbClr val="660066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Perform a copy review of the various descriptive </a:t>
            </a:r>
            <a:r>
              <a:rPr lang="en-US" sz="2000" dirty="0" smtClean="0">
                <a:solidFill>
                  <a:srgbClr val="660066"/>
                </a:solidFill>
              </a:rPr>
              <a:t>dialogs</a:t>
            </a:r>
            <a:r>
              <a:rPr lang="en-US" sz="2000" dirty="0" smtClean="0"/>
              <a:t> in the app looking for </a:t>
            </a:r>
            <a:r>
              <a:rPr lang="en-US" sz="2000" dirty="0" smtClean="0">
                <a:solidFill>
                  <a:srgbClr val="000090"/>
                </a:solidFill>
              </a:rPr>
              <a:t>typos and grammar </a:t>
            </a:r>
            <a:r>
              <a:rPr lang="en-US" sz="2000" dirty="0" smtClean="0"/>
              <a:t>issues 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Test </a:t>
            </a:r>
            <a:r>
              <a:rPr lang="en-US" sz="2000" dirty="0"/>
              <a:t>for </a:t>
            </a:r>
            <a:r>
              <a:rPr lang="en-US" sz="2000" dirty="0">
                <a:solidFill>
                  <a:srgbClr val="000090"/>
                </a:solidFill>
              </a:rPr>
              <a:t>performance </a:t>
            </a:r>
            <a:r>
              <a:rPr lang="en-US" sz="2000" dirty="0"/>
              <a:t>related issues related to </a:t>
            </a:r>
            <a:r>
              <a:rPr lang="en-US" sz="2000" dirty="0">
                <a:solidFill>
                  <a:srgbClr val="660066"/>
                </a:solidFill>
              </a:rPr>
              <a:t>mapping</a:t>
            </a:r>
            <a:r>
              <a:rPr lang="en-US" sz="2000" dirty="0"/>
              <a:t> capabilities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Stress test the </a:t>
            </a:r>
            <a:r>
              <a:rPr lang="en-US" sz="2000" dirty="0">
                <a:solidFill>
                  <a:srgbClr val="660066"/>
                </a:solidFill>
              </a:rPr>
              <a:t>application</a:t>
            </a:r>
            <a:r>
              <a:rPr lang="en-US" sz="2000" dirty="0"/>
              <a:t> to identify conditions that </a:t>
            </a:r>
            <a:r>
              <a:rPr lang="en-US" sz="2000" dirty="0">
                <a:solidFill>
                  <a:srgbClr val="000090"/>
                </a:solidFill>
              </a:rPr>
              <a:t>crash</a:t>
            </a:r>
            <a:r>
              <a:rPr lang="en-US" sz="2000" dirty="0"/>
              <a:t> the </a:t>
            </a:r>
            <a:r>
              <a:rPr lang="en-US" sz="2000" dirty="0" smtClean="0"/>
              <a:t>app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534699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0598"/>
            <a:ext cx="8229600" cy="584556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Grou</a:t>
            </a:r>
            <a:r>
              <a:rPr lang="en-US" dirty="0" smtClean="0"/>
              <a:t>p </a:t>
            </a:r>
            <a:r>
              <a:rPr lang="en-US" dirty="0" smtClean="0"/>
              <a:t>Debrief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4909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Process </a:t>
            </a:r>
            <a:r>
              <a:rPr lang="en-US" dirty="0" smtClean="0"/>
              <a:t>Debrief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key coverage areas in the app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003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“Simultaneous learning, test design, and test execution.”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					            - James Bach</a:t>
            </a:r>
          </a:p>
          <a:p>
            <a:pPr marL="0" indent="0" algn="r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89914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Process </a:t>
            </a:r>
            <a:r>
              <a:rPr lang="en-US" dirty="0" smtClean="0"/>
              <a:t>Debrief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key coverage areas in the app</a:t>
            </a:r>
          </a:p>
          <a:p>
            <a:r>
              <a:rPr lang="en-US" dirty="0" smtClean="0"/>
              <a:t>Identify key risks for each area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7997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Process </a:t>
            </a:r>
            <a:r>
              <a:rPr lang="en-US" dirty="0" smtClean="0"/>
              <a:t>Debrief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key coverage areas in the app</a:t>
            </a:r>
          </a:p>
          <a:p>
            <a:r>
              <a:rPr lang="en-US" dirty="0" smtClean="0"/>
              <a:t>Identify key risks for each area</a:t>
            </a:r>
          </a:p>
          <a:p>
            <a:r>
              <a:rPr lang="en-US" dirty="0" smtClean="0"/>
              <a:t>Draft charters</a:t>
            </a:r>
          </a:p>
        </p:txBody>
      </p:sp>
    </p:spTree>
    <p:extLst>
      <p:ext uri="{BB962C8B-B14F-4D97-AF65-F5344CB8AC3E}">
        <p14:creationId xmlns:p14="http://schemas.microsoft.com/office/powerpoint/2010/main" val="37397458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Process </a:t>
            </a:r>
            <a:r>
              <a:rPr lang="en-US" dirty="0" smtClean="0"/>
              <a:t>Debrief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key coverage areas in the app</a:t>
            </a:r>
          </a:p>
          <a:p>
            <a:r>
              <a:rPr lang="en-US" dirty="0" smtClean="0"/>
              <a:t>Identify key risks for each area</a:t>
            </a:r>
          </a:p>
          <a:p>
            <a:r>
              <a:rPr lang="en-US" dirty="0" smtClean="0"/>
              <a:t>Draft charters</a:t>
            </a:r>
          </a:p>
          <a:p>
            <a:r>
              <a:rPr lang="en-US" dirty="0" smtClean="0"/>
              <a:t>As a team, estimate those charters and break them up or combine them </a:t>
            </a:r>
            <a:r>
              <a:rPr lang="en-US" dirty="0"/>
              <a:t>a</a:t>
            </a:r>
            <a:r>
              <a:rPr lang="en-US" dirty="0" smtClean="0"/>
              <a:t>s needed</a:t>
            </a:r>
          </a:p>
        </p:txBody>
      </p:sp>
    </p:spTree>
    <p:extLst>
      <p:ext uri="{BB962C8B-B14F-4D97-AF65-F5344CB8AC3E}">
        <p14:creationId xmlns:p14="http://schemas.microsoft.com/office/powerpoint/2010/main" val="8272128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Process </a:t>
            </a:r>
            <a:r>
              <a:rPr lang="en-US" dirty="0" smtClean="0"/>
              <a:t>Debrief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key coverage areas in the app</a:t>
            </a:r>
          </a:p>
          <a:p>
            <a:r>
              <a:rPr lang="en-US" dirty="0" smtClean="0"/>
              <a:t>Identify key risks for each area</a:t>
            </a:r>
          </a:p>
          <a:p>
            <a:r>
              <a:rPr lang="en-US" dirty="0" smtClean="0"/>
              <a:t>Draft charters</a:t>
            </a:r>
          </a:p>
          <a:p>
            <a:r>
              <a:rPr lang="en-US" dirty="0" smtClean="0"/>
              <a:t>As a team, estimate those charters and break them up or combine them </a:t>
            </a:r>
            <a:r>
              <a:rPr lang="en-US" dirty="0"/>
              <a:t>a</a:t>
            </a:r>
            <a:r>
              <a:rPr lang="en-US" dirty="0" smtClean="0"/>
              <a:t>s needed</a:t>
            </a:r>
          </a:p>
          <a:p>
            <a:r>
              <a:rPr lang="en-US" dirty="0" smtClean="0"/>
              <a:t>As a team, prioritize them</a:t>
            </a:r>
          </a:p>
        </p:txBody>
      </p:sp>
    </p:spTree>
    <p:extLst>
      <p:ext uri="{BB962C8B-B14F-4D97-AF65-F5344CB8AC3E}">
        <p14:creationId xmlns:p14="http://schemas.microsoft.com/office/powerpoint/2010/main" val="13856709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Process </a:t>
            </a:r>
            <a:r>
              <a:rPr lang="en-US" dirty="0" smtClean="0"/>
              <a:t>Debrief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key coverage areas in the app</a:t>
            </a:r>
          </a:p>
          <a:p>
            <a:r>
              <a:rPr lang="en-US" dirty="0" smtClean="0"/>
              <a:t>Identify key risks for each area</a:t>
            </a:r>
          </a:p>
          <a:p>
            <a:r>
              <a:rPr lang="en-US" dirty="0" smtClean="0"/>
              <a:t>Draft charters</a:t>
            </a:r>
          </a:p>
          <a:p>
            <a:r>
              <a:rPr lang="en-US" dirty="0" smtClean="0"/>
              <a:t>As a team, estimate those charters and break them up or combine them </a:t>
            </a:r>
            <a:r>
              <a:rPr lang="en-US" dirty="0"/>
              <a:t>a</a:t>
            </a:r>
            <a:r>
              <a:rPr lang="en-US" dirty="0" smtClean="0"/>
              <a:t>s needed</a:t>
            </a:r>
          </a:p>
          <a:p>
            <a:r>
              <a:rPr lang="en-US" dirty="0" smtClean="0"/>
              <a:t>As a team, prioritize them</a:t>
            </a:r>
          </a:p>
          <a:p>
            <a:r>
              <a:rPr lang="en-US" dirty="0" smtClean="0"/>
              <a:t>Pull from the top and test</a:t>
            </a:r>
          </a:p>
        </p:txBody>
      </p:sp>
    </p:spTree>
    <p:extLst>
      <p:ext uri="{BB962C8B-B14F-4D97-AF65-F5344CB8AC3E}">
        <p14:creationId xmlns:p14="http://schemas.microsoft.com/office/powerpoint/2010/main" val="36134457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Process </a:t>
            </a:r>
            <a:r>
              <a:rPr lang="en-US" dirty="0" smtClean="0"/>
              <a:t>Debrief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Identify key coverage areas in the app</a:t>
            </a:r>
          </a:p>
          <a:p>
            <a:r>
              <a:rPr lang="en-US" dirty="0" smtClean="0"/>
              <a:t>Identify key risks for each area</a:t>
            </a:r>
          </a:p>
          <a:p>
            <a:r>
              <a:rPr lang="en-US" dirty="0" smtClean="0"/>
              <a:t>Draft charters</a:t>
            </a:r>
          </a:p>
          <a:p>
            <a:r>
              <a:rPr lang="en-US" dirty="0" smtClean="0"/>
              <a:t>As a team, estimate those charters and break them up or combine them </a:t>
            </a:r>
            <a:r>
              <a:rPr lang="en-US" dirty="0"/>
              <a:t>a</a:t>
            </a:r>
            <a:r>
              <a:rPr lang="en-US" dirty="0" smtClean="0"/>
              <a:t>s needed</a:t>
            </a:r>
          </a:p>
          <a:p>
            <a:r>
              <a:rPr lang="en-US" dirty="0" smtClean="0"/>
              <a:t>As a team, prioritize them</a:t>
            </a:r>
          </a:p>
          <a:p>
            <a:r>
              <a:rPr lang="en-US" dirty="0" smtClean="0"/>
              <a:t>Pull from the top and test</a:t>
            </a:r>
          </a:p>
          <a:p>
            <a:r>
              <a:rPr lang="en-US" dirty="0" smtClean="0"/>
              <a:t>Debrief, create new charters, reprioritize </a:t>
            </a:r>
          </a:p>
        </p:txBody>
      </p:sp>
    </p:spTree>
    <p:extLst>
      <p:ext uri="{BB962C8B-B14F-4D97-AF65-F5344CB8AC3E}">
        <p14:creationId xmlns:p14="http://schemas.microsoft.com/office/powerpoint/2010/main" val="81850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798"/>
            <a:ext cx="8229600" cy="590636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r">
              <a:buNone/>
            </a:pPr>
            <a:r>
              <a:rPr lang="en-US" dirty="0" smtClean="0"/>
              <a:t>	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712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9155" y="2481847"/>
            <a:ext cx="6106691" cy="1143000"/>
          </a:xfrm>
        </p:spPr>
        <p:txBody>
          <a:bodyPr/>
          <a:lstStyle/>
          <a:p>
            <a:r>
              <a:rPr lang="en-US" dirty="0" smtClean="0"/>
              <a:t>Reading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39" y="101955"/>
            <a:ext cx="7815741" cy="4525963"/>
          </a:xfrm>
        </p:spPr>
        <p:txBody>
          <a:bodyPr>
            <a:noAutofit/>
          </a:bodyPr>
          <a:lstStyle/>
          <a:p>
            <a:r>
              <a:rPr lang="en-US" sz="1175" dirty="0" smtClean="0"/>
              <a:t>Bach</a:t>
            </a:r>
            <a:r>
              <a:rPr lang="en-US" sz="1175" dirty="0"/>
              <a:t>, James. "Exploratory Testing Explained." First published as a chapter in The Test Practitioner, 2002. Available online at: </a:t>
            </a:r>
            <a:r>
              <a:rPr lang="en-US" sz="1175" u="sng" dirty="0">
                <a:hlinkClick r:id="rId3"/>
              </a:rPr>
              <a:t>http://www.satisfice.com/articles/et-article.pdf</a:t>
            </a:r>
            <a:endParaRPr lang="en-US" sz="1175" dirty="0"/>
          </a:p>
          <a:p>
            <a:r>
              <a:rPr lang="en-US" sz="1175" dirty="0" smtClean="0"/>
              <a:t>Bach</a:t>
            </a:r>
            <a:r>
              <a:rPr lang="en-US" sz="1175" dirty="0"/>
              <a:t>, James and Jon Bach. "Exploratory Testing Dynamics." Available online at: </a:t>
            </a:r>
            <a:r>
              <a:rPr lang="en-US" sz="1175" u="sng" dirty="0">
                <a:hlinkClick r:id="rId4"/>
              </a:rPr>
              <a:t>http://www.satisfice.com/articles/et-</a:t>
            </a:r>
            <a:r>
              <a:rPr lang="en-US" sz="1175" u="sng" dirty="0" smtClean="0">
                <a:hlinkClick r:id="rId4"/>
              </a:rPr>
              <a:t>dynamics.pdf</a:t>
            </a:r>
            <a:r>
              <a:rPr lang="en-US" sz="1175" u="sng" dirty="0" smtClean="0"/>
              <a:t> </a:t>
            </a:r>
            <a:endParaRPr lang="en-US" sz="1175" dirty="0"/>
          </a:p>
          <a:p>
            <a:r>
              <a:rPr lang="en-US" sz="1175" dirty="0" smtClean="0"/>
              <a:t>Bach</a:t>
            </a:r>
            <a:r>
              <a:rPr lang="en-US" sz="1175" dirty="0"/>
              <a:t>, Jon. "Session Based Test Management." First published in Software Testing and Quality Engineering, November 2000. Available online at: </a:t>
            </a:r>
            <a:r>
              <a:rPr lang="en-US" sz="1175" u="sng" dirty="0">
                <a:hlinkClick r:id="rId5"/>
              </a:rPr>
              <a:t>http://www.satisfice.com/articles/sbtm.pdf</a:t>
            </a:r>
            <a:endParaRPr lang="en-US" sz="1175" dirty="0"/>
          </a:p>
          <a:p>
            <a:r>
              <a:rPr lang="en-US" sz="1175" dirty="0" smtClean="0"/>
              <a:t>Bach</a:t>
            </a:r>
            <a:r>
              <a:rPr lang="en-US" sz="1175" dirty="0"/>
              <a:t>, James. "A Low-Tech Testing Dashboard." Presented at </a:t>
            </a:r>
            <a:r>
              <a:rPr lang="en-US" sz="1175" i="1" dirty="0"/>
              <a:t>STAREast</a:t>
            </a:r>
            <a:r>
              <a:rPr lang="en-US" sz="1175" dirty="0"/>
              <a:t>, 1999. Available online at: </a:t>
            </a:r>
            <a:r>
              <a:rPr lang="en-US" sz="1175" u="sng" dirty="0">
                <a:hlinkClick r:id="rId6"/>
              </a:rPr>
              <a:t>http://www.satisfice.com/presentations/dashboard.pdf</a:t>
            </a:r>
            <a:endParaRPr lang="en-US" sz="1175" dirty="0"/>
          </a:p>
          <a:p>
            <a:r>
              <a:rPr lang="en-US" sz="1175" dirty="0" smtClean="0"/>
              <a:t>Bach</a:t>
            </a:r>
            <a:r>
              <a:rPr lang="en-US" sz="1175" dirty="0"/>
              <a:t>, Jon. "How to Manage and Measure Exploratory Testing." Quardev, 2006. Available online at: </a:t>
            </a:r>
            <a:r>
              <a:rPr lang="en-US" sz="1175" u="sng" dirty="0">
                <a:hlinkClick r:id="rId7"/>
              </a:rPr>
              <a:t>http://www.quardev.com/content/whitepapers/how_measure_exploratory_testing.pdf</a:t>
            </a:r>
            <a:endParaRPr lang="en-US" sz="1175" dirty="0"/>
          </a:p>
          <a:p>
            <a:r>
              <a:rPr lang="en-US" sz="1175" dirty="0" smtClean="0"/>
              <a:t>Petty</a:t>
            </a:r>
            <a:r>
              <a:rPr lang="en-US" sz="1175" dirty="0"/>
              <a:t>, Kenn. "Reflections on the Use of Session-Based Exploratory Testing As the Primary Test Methodology for Software in an Agile Environment." Presented at the </a:t>
            </a:r>
            <a:r>
              <a:rPr lang="en-US" sz="1175" i="1" dirty="0"/>
              <a:t>Indianapolis Workshops on Software Testing</a:t>
            </a:r>
            <a:r>
              <a:rPr lang="en-US" sz="1175" dirty="0"/>
              <a:t>, April 2005. Available online at: </a:t>
            </a:r>
            <a:r>
              <a:rPr lang="en-US" sz="1175" u="sng" dirty="0">
                <a:hlinkClick r:id="rId8"/>
              </a:rPr>
              <a:t>http://www.indianapolisworkshops.com/docs/Reflections_on_the_use_of_Session-Based_Exploratory_Testing_in_an_Agile_Environment.doc</a:t>
            </a:r>
            <a:endParaRPr lang="en-US" sz="1175" dirty="0"/>
          </a:p>
          <a:p>
            <a:r>
              <a:rPr lang="en-US" sz="1175" dirty="0" smtClean="0"/>
              <a:t>Petty</a:t>
            </a:r>
            <a:r>
              <a:rPr lang="en-US" sz="1175" dirty="0"/>
              <a:t>, Kenn. "Transitioning from Standard V&amp;V to Rapid Testing Practices in a Chaotic Project Environment." Presented at the </a:t>
            </a:r>
            <a:r>
              <a:rPr lang="en-US" sz="1175" i="1" dirty="0"/>
              <a:t>Conference of the Association for Software Testing</a:t>
            </a:r>
            <a:r>
              <a:rPr lang="en-US" sz="1175" dirty="0"/>
              <a:t>, 2007. Available online at: </a:t>
            </a:r>
            <a:r>
              <a:rPr lang="en-US" sz="1175" u="sng" dirty="0">
                <a:hlinkClick r:id="rId9"/>
              </a:rPr>
              <a:t>http://www.associationforsoftwaretesting.org/documents/Kenn_Petty_Transitioning_from_Standard_V&amp;V_to_Rapid_Testing_Practices.pdf</a:t>
            </a:r>
            <a:endParaRPr lang="en-US" sz="1175" dirty="0"/>
          </a:p>
          <a:p>
            <a:r>
              <a:rPr lang="en-US" sz="1175" dirty="0" smtClean="0"/>
              <a:t>Wood</a:t>
            </a:r>
            <a:r>
              <a:rPr lang="en-US" sz="1175" dirty="0"/>
              <a:t>, Bill and David James. "Applying Session-Based Testing to Medical Software." Medical Device and Diagnostic Industry Magazine, May 2003. Available online at: </a:t>
            </a:r>
            <a:r>
              <a:rPr lang="en-US" sz="1175" u="sng" dirty="0">
                <a:hlinkClick r:id="rId10"/>
              </a:rPr>
              <a:t>http://www.mddionline.com/article/applying-session-based-testing-medical-</a:t>
            </a:r>
            <a:r>
              <a:rPr lang="en-US" sz="1175" u="sng" dirty="0" smtClean="0">
                <a:hlinkClick r:id="rId10"/>
              </a:rPr>
              <a:t>software</a:t>
            </a:r>
            <a:endParaRPr lang="en-US" sz="1175" u="sng" dirty="0" smtClean="0"/>
          </a:p>
          <a:p>
            <a:r>
              <a:rPr lang="en-US" sz="1175" dirty="0" smtClean="0"/>
              <a:t>Kelly, Michael. “The benefits of exploratory testing in agile environments.” SearchSoftwareQuality.com, 2009. Available online at: </a:t>
            </a:r>
            <a:r>
              <a:rPr lang="en-US" sz="1175" dirty="0" smtClean="0">
                <a:hlinkClick r:id="rId11"/>
              </a:rPr>
              <a:t>http://searchsoftwarequality.techtarget.com/tip/0,289483,sid92_gci1350741,00.html</a:t>
            </a:r>
            <a:r>
              <a:rPr lang="en-US" sz="1175" dirty="0" smtClean="0"/>
              <a:t> </a:t>
            </a:r>
          </a:p>
          <a:p>
            <a:r>
              <a:rPr lang="en-US" sz="1175" dirty="0" smtClean="0"/>
              <a:t>Kelly</a:t>
            </a:r>
            <a:r>
              <a:rPr lang="en-US" sz="1175" dirty="0"/>
              <a:t>, Michael. “Using session-based test management for exploratory testing.</a:t>
            </a:r>
            <a:r>
              <a:rPr lang="en-US" sz="1175" dirty="0" smtClean="0"/>
              <a:t>”</a:t>
            </a:r>
            <a:r>
              <a:rPr lang="en-US" sz="1175" dirty="0"/>
              <a:t> SearchSoftwareQuality.com, 2009. </a:t>
            </a:r>
            <a:r>
              <a:rPr lang="en-US" sz="1175" dirty="0" smtClean="0"/>
              <a:t> </a:t>
            </a:r>
            <a:r>
              <a:rPr lang="en-US" sz="1175" dirty="0"/>
              <a:t>Available online at: </a:t>
            </a:r>
            <a:r>
              <a:rPr lang="en-US" sz="1175" dirty="0">
                <a:hlinkClick r:id="rId12"/>
              </a:rPr>
              <a:t>http://searchsoftwarequality.techtarget.com/tip/0,289483,sid92_gci1352925_mem1,00.html</a:t>
            </a:r>
            <a:r>
              <a:rPr lang="en-US" sz="1175" dirty="0"/>
              <a:t> </a:t>
            </a:r>
          </a:p>
          <a:p>
            <a:r>
              <a:rPr lang="en-US" sz="1175" dirty="0"/>
              <a:t>Kelly, Michael. “Using session-based test management for exploratory testing coverage problems.” SearchSoftwareQuality.com, 2009. </a:t>
            </a:r>
            <a:r>
              <a:rPr lang="en-US" sz="1175" dirty="0" smtClean="0"/>
              <a:t>Available </a:t>
            </a:r>
            <a:r>
              <a:rPr lang="en-US" sz="1175" dirty="0"/>
              <a:t>online at: </a:t>
            </a:r>
            <a:r>
              <a:rPr lang="en-US" sz="1175" dirty="0">
                <a:hlinkClick r:id="rId13"/>
              </a:rPr>
              <a:t>http://searchsoftwarequality.techtarget.com/tip/0,289483,sid92_gci1355475_mem1,00.html</a:t>
            </a:r>
            <a:r>
              <a:rPr lang="en-US" sz="1175" dirty="0"/>
              <a:t> </a:t>
            </a:r>
          </a:p>
          <a:p>
            <a:r>
              <a:rPr lang="en-US" sz="1175" dirty="0"/>
              <a:t>Kelly, Michael. “Solving problems with session-based test management.” SearchSoftwareQuality.com, 2009. </a:t>
            </a:r>
            <a:r>
              <a:rPr lang="en-US" sz="1175" dirty="0" smtClean="0"/>
              <a:t>Available </a:t>
            </a:r>
            <a:r>
              <a:rPr lang="en-US" sz="1175" dirty="0"/>
              <a:t>online at: </a:t>
            </a:r>
            <a:r>
              <a:rPr lang="en-US" sz="1175" dirty="0">
                <a:hlinkClick r:id="rId14"/>
              </a:rPr>
              <a:t>http://searchsoftwarequality.techtarget.com/tip/0,289483,sid92_gci1355815_mem1,00.html</a:t>
            </a:r>
            <a:r>
              <a:rPr lang="en-US" sz="1175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0931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1054100" y="3162301"/>
            <a:ext cx="7010400" cy="554037"/>
          </a:xfrm>
          <a:prstGeom prst="rtTriangle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 flipH="1" flipV="1">
            <a:off x="1054100" y="3082926"/>
            <a:ext cx="7010400" cy="554037"/>
          </a:xfrm>
          <a:prstGeom prst="rtTriangle">
            <a:avLst/>
          </a:prstGeom>
          <a:solidFill>
            <a:srgbClr val="9933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1054100" y="2606676"/>
            <a:ext cx="0" cy="396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39700" y="2132013"/>
            <a:ext cx="1981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latin typeface="Arial" charset="0"/>
              </a:rPr>
              <a:t>pure scripted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705600" y="2151063"/>
            <a:ext cx="2819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latin typeface="Arial" charset="0"/>
              </a:rPr>
              <a:t>freestyle exploratory</a:t>
            </a:r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8064500" y="2447926"/>
            <a:ext cx="0" cy="555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6540500" y="2765426"/>
            <a:ext cx="0" cy="238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5702300" y="2447926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latin typeface="Arial" charset="0"/>
              </a:rPr>
              <a:t>charters</a:t>
            </a: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2044700" y="2765426"/>
            <a:ext cx="0" cy="238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1816100" y="2447926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Arial" charset="0"/>
              </a:rPr>
              <a:t>vague scripts</a:t>
            </a:r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>
            <a:off x="4406900" y="2765426"/>
            <a:ext cx="0" cy="238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848100" y="2132013"/>
            <a:ext cx="15240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Arial" charset="0"/>
              </a:rPr>
              <a:t>fragmentary</a:t>
            </a:r>
            <a:br>
              <a:rPr lang="en-US" sz="1400" dirty="0">
                <a:latin typeface="Arial" charset="0"/>
              </a:rPr>
            </a:br>
            <a:r>
              <a:rPr lang="en-US" sz="1400" dirty="0">
                <a:latin typeface="Arial" charset="0"/>
              </a:rPr>
              <a:t>test cases (scenarios)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6565900" y="2460626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latin typeface="Arial" charset="0"/>
              </a:rPr>
              <a:t>roles</a:t>
            </a:r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>
            <a:off x="7327900" y="2765426"/>
            <a:ext cx="0" cy="238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644806" y="3810210"/>
            <a:ext cx="221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-image from Jon Bach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832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2013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/>
              <a:t>t</a:t>
            </a:r>
            <a:r>
              <a:rPr lang="en-US" dirty="0" smtClean="0"/>
              <a:t>he tester, the way they work, </a:t>
            </a:r>
          </a:p>
          <a:p>
            <a:pPr marL="0" indent="0" algn="ctr">
              <a:buNone/>
            </a:pPr>
            <a:r>
              <a:rPr lang="en-US" dirty="0" smtClean="0"/>
              <a:t>and their ability to work in the future, is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0090"/>
                </a:solidFill>
              </a:rPr>
              <a:t>as important as</a:t>
            </a:r>
            <a:r>
              <a:rPr lang="en-US" dirty="0" smtClean="0"/>
              <a:t> </a:t>
            </a:r>
          </a:p>
          <a:p>
            <a:pPr marL="0" indent="0" algn="ctr">
              <a:buNone/>
            </a:pPr>
            <a:r>
              <a:rPr lang="en-US" dirty="0" smtClean="0"/>
              <a:t>the product being tested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695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makes them “exploratory?”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900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798"/>
            <a:ext cx="8229600" cy="590636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Self </a:t>
            </a:r>
            <a:r>
              <a:rPr lang="en-US" dirty="0" smtClean="0">
                <a:solidFill>
                  <a:srgbClr val="000090"/>
                </a:solidFill>
              </a:rPr>
              <a:t>Management</a:t>
            </a:r>
          </a:p>
          <a:p>
            <a:pPr marL="0" indent="0" algn="r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633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98</TotalTime>
  <Words>1541</Words>
  <Application>Microsoft Macintosh PowerPoint</Application>
  <PresentationFormat>On-screen Show (4:3)</PresentationFormat>
  <Paragraphs>406</Paragraphs>
  <Slides>57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Default Theme</vt:lpstr>
      <vt:lpstr>Exploratory Testing in the Enterprise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Process</vt:lpstr>
      <vt:lpstr>Kiwanis International App :: Charters</vt:lpstr>
      <vt:lpstr>PowerPoint Presentation</vt:lpstr>
      <vt:lpstr>Process Debrief</vt:lpstr>
      <vt:lpstr>Process Debrief</vt:lpstr>
      <vt:lpstr>Process Debrief</vt:lpstr>
      <vt:lpstr>Process Debrief</vt:lpstr>
      <vt:lpstr>Process Debrief</vt:lpstr>
      <vt:lpstr>Process Debrief</vt:lpstr>
      <vt:lpstr>Process Debrief</vt:lpstr>
      <vt:lpstr>PowerPoint Presentation</vt:lpstr>
      <vt:lpstr>Reading Materials</vt:lpstr>
    </vt:vector>
  </TitlesOfParts>
  <Company>DeveloperTown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Exploratory Testing in the Enterprise</dc:title>
  <dc:creator>Michael Kelly</dc:creator>
  <cp:lastModifiedBy>Michael Kelly</cp:lastModifiedBy>
  <cp:revision>8</cp:revision>
  <dcterms:created xsi:type="dcterms:W3CDTF">2012-02-14T14:56:54Z</dcterms:created>
  <dcterms:modified xsi:type="dcterms:W3CDTF">2012-02-14T16:41:01Z</dcterms:modified>
</cp:coreProperties>
</file>