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comments/comment4.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2.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5.bin" ContentType="application/vnd.openxmlformats-officedocument.oleObject"/>
  <Override PartName="/ppt/notesSlides/notesSlide52.xml" ContentType="application/vnd.openxmlformats-officedocument.presentationml.notesSlide+xml"/>
  <Override PartName="/ppt/notesSlides/notesSlide53.xml" ContentType="application/vnd.openxmlformats-officedocument.presentationml.notesSlide+xml"/>
  <Override PartName="/ppt/embeddings/oleObject6.bin" ContentType="application/vnd.openxmlformats-officedocument.oleObject"/>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63"/>
  </p:notesMasterIdLst>
  <p:sldIdLst>
    <p:sldId id="256" r:id="rId2"/>
    <p:sldId id="274" r:id="rId3"/>
    <p:sldId id="376" r:id="rId4"/>
    <p:sldId id="273" r:id="rId5"/>
    <p:sldId id="268" r:id="rId6"/>
    <p:sldId id="295" r:id="rId7"/>
    <p:sldId id="275" r:id="rId8"/>
    <p:sldId id="298" r:id="rId9"/>
    <p:sldId id="316" r:id="rId10"/>
    <p:sldId id="314" r:id="rId11"/>
    <p:sldId id="315" r:id="rId12"/>
    <p:sldId id="311" r:id="rId13"/>
    <p:sldId id="378" r:id="rId14"/>
    <p:sldId id="313" r:id="rId15"/>
    <p:sldId id="312" r:id="rId16"/>
    <p:sldId id="318" r:id="rId17"/>
    <p:sldId id="317" r:id="rId18"/>
    <p:sldId id="319" r:id="rId19"/>
    <p:sldId id="320" r:id="rId20"/>
    <p:sldId id="322" r:id="rId21"/>
    <p:sldId id="296" r:id="rId22"/>
    <p:sldId id="481" r:id="rId23"/>
    <p:sldId id="482" r:id="rId24"/>
    <p:sldId id="299" r:id="rId25"/>
    <p:sldId id="328" r:id="rId26"/>
    <p:sldId id="379" r:id="rId27"/>
    <p:sldId id="323" r:id="rId28"/>
    <p:sldId id="324" r:id="rId29"/>
    <p:sldId id="325" r:id="rId30"/>
    <p:sldId id="326" r:id="rId31"/>
    <p:sldId id="333" r:id="rId32"/>
    <p:sldId id="335" r:id="rId33"/>
    <p:sldId id="332" r:id="rId34"/>
    <p:sldId id="334" r:id="rId35"/>
    <p:sldId id="483" r:id="rId36"/>
    <p:sldId id="300" r:id="rId37"/>
    <p:sldId id="336" r:id="rId38"/>
    <p:sldId id="377" r:id="rId39"/>
    <p:sldId id="340" r:id="rId40"/>
    <p:sldId id="366" r:id="rId41"/>
    <p:sldId id="337" r:id="rId42"/>
    <p:sldId id="338" r:id="rId43"/>
    <p:sldId id="341" r:id="rId44"/>
    <p:sldId id="342" r:id="rId45"/>
    <p:sldId id="343" r:id="rId46"/>
    <p:sldId id="484" r:id="rId47"/>
    <p:sldId id="301" r:id="rId48"/>
    <p:sldId id="354" r:id="rId49"/>
    <p:sldId id="353" r:id="rId50"/>
    <p:sldId id="356" r:id="rId51"/>
    <p:sldId id="361" r:id="rId52"/>
    <p:sldId id="302" r:id="rId53"/>
    <p:sldId id="381" r:id="rId54"/>
    <p:sldId id="364" r:id="rId55"/>
    <p:sldId id="365" r:id="rId56"/>
    <p:sldId id="362" r:id="rId57"/>
    <p:sldId id="363" r:id="rId58"/>
    <p:sldId id="486" r:id="rId59"/>
    <p:sldId id="303" r:id="rId60"/>
    <p:sldId id="349" r:id="rId61"/>
    <p:sldId id="367" r:id="rId62"/>
    <p:sldId id="369" r:id="rId63"/>
    <p:sldId id="385" r:id="rId64"/>
    <p:sldId id="304" r:id="rId65"/>
    <p:sldId id="387" r:id="rId66"/>
    <p:sldId id="386" r:id="rId67"/>
    <p:sldId id="370" r:id="rId68"/>
    <p:sldId id="350" r:id="rId69"/>
    <p:sldId id="389" r:id="rId70"/>
    <p:sldId id="371" r:id="rId71"/>
    <p:sldId id="392" r:id="rId72"/>
    <p:sldId id="396" r:id="rId73"/>
    <p:sldId id="487" r:id="rId74"/>
    <p:sldId id="305" r:id="rId75"/>
    <p:sldId id="351" r:id="rId76"/>
    <p:sldId id="393" r:id="rId77"/>
    <p:sldId id="373" r:id="rId78"/>
    <p:sldId id="488" r:id="rId79"/>
    <p:sldId id="306" r:id="rId80"/>
    <p:sldId id="352" r:id="rId81"/>
    <p:sldId id="397" r:id="rId82"/>
    <p:sldId id="374" r:id="rId83"/>
    <p:sldId id="394" r:id="rId84"/>
    <p:sldId id="375" r:id="rId85"/>
    <p:sldId id="395" r:id="rId86"/>
    <p:sldId id="489" r:id="rId87"/>
    <p:sldId id="307" r:id="rId88"/>
    <p:sldId id="282" r:id="rId89"/>
    <p:sldId id="283" r:id="rId90"/>
    <p:sldId id="284" r:id="rId91"/>
    <p:sldId id="285" r:id="rId92"/>
    <p:sldId id="415" r:id="rId93"/>
    <p:sldId id="407" r:id="rId94"/>
    <p:sldId id="286" r:id="rId95"/>
    <p:sldId id="408" r:id="rId96"/>
    <p:sldId id="409" r:id="rId97"/>
    <p:sldId id="414" r:id="rId98"/>
    <p:sldId id="413" r:id="rId99"/>
    <p:sldId id="269" r:id="rId100"/>
    <p:sldId id="479" r:id="rId101"/>
    <p:sldId id="267" r:id="rId102"/>
    <p:sldId id="405" r:id="rId103"/>
    <p:sldId id="416" r:id="rId104"/>
    <p:sldId id="417" r:id="rId105"/>
    <p:sldId id="418" r:id="rId106"/>
    <p:sldId id="388" r:id="rId107"/>
    <p:sldId id="384" r:id="rId108"/>
    <p:sldId id="468" r:id="rId109"/>
    <p:sldId id="398" r:id="rId110"/>
    <p:sldId id="421" r:id="rId111"/>
    <p:sldId id="419" r:id="rId112"/>
    <p:sldId id="422" r:id="rId113"/>
    <p:sldId id="423" r:id="rId114"/>
    <p:sldId id="424" r:id="rId115"/>
    <p:sldId id="425" r:id="rId116"/>
    <p:sldId id="426" r:id="rId117"/>
    <p:sldId id="427" r:id="rId118"/>
    <p:sldId id="399" r:id="rId119"/>
    <p:sldId id="470" r:id="rId120"/>
    <p:sldId id="471" r:id="rId121"/>
    <p:sldId id="459" r:id="rId122"/>
    <p:sldId id="467" r:id="rId123"/>
    <p:sldId id="461" r:id="rId124"/>
    <p:sldId id="462" r:id="rId125"/>
    <p:sldId id="463" r:id="rId126"/>
    <p:sldId id="465" r:id="rId127"/>
    <p:sldId id="400" r:id="rId128"/>
    <p:sldId id="473" r:id="rId129"/>
    <p:sldId id="474" r:id="rId130"/>
    <p:sldId id="475" r:id="rId131"/>
    <p:sldId id="476" r:id="rId132"/>
    <p:sldId id="477" r:id="rId133"/>
    <p:sldId id="478" r:id="rId134"/>
    <p:sldId id="401" r:id="rId135"/>
    <p:sldId id="429" r:id="rId136"/>
    <p:sldId id="430" r:id="rId137"/>
    <p:sldId id="433" r:id="rId138"/>
    <p:sldId id="434" r:id="rId139"/>
    <p:sldId id="435" r:id="rId140"/>
    <p:sldId id="437" r:id="rId141"/>
    <p:sldId id="439" r:id="rId142"/>
    <p:sldId id="444" r:id="rId143"/>
    <p:sldId id="445" r:id="rId144"/>
    <p:sldId id="446" r:id="rId145"/>
    <p:sldId id="447" r:id="rId146"/>
    <p:sldId id="448" r:id="rId147"/>
    <p:sldId id="450" r:id="rId148"/>
    <p:sldId id="451" r:id="rId149"/>
    <p:sldId id="452" r:id="rId150"/>
    <p:sldId id="480" r:id="rId151"/>
    <p:sldId id="402" r:id="rId152"/>
    <p:sldId id="455" r:id="rId153"/>
    <p:sldId id="277" r:id="rId154"/>
    <p:sldId id="265" r:id="rId155"/>
    <p:sldId id="410" r:id="rId156"/>
    <p:sldId id="278" r:id="rId157"/>
    <p:sldId id="453" r:id="rId158"/>
    <p:sldId id="279" r:id="rId159"/>
    <p:sldId id="454" r:id="rId160"/>
    <p:sldId id="456" r:id="rId161"/>
    <p:sldId id="457" r:id="rId1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4" clrIdx="0"/>
  <p:cmAuthor id="1" name="MichaelDKelly" initials="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4" autoAdjust="0"/>
    <p:restoredTop sz="86530" autoAdjust="0"/>
  </p:normalViewPr>
  <p:slideViewPr>
    <p:cSldViewPr>
      <p:cViewPr>
        <p:scale>
          <a:sx n="75" d="100"/>
          <a:sy n="75" d="100"/>
        </p:scale>
        <p:origin x="-1496" y="-352"/>
      </p:cViewPr>
      <p:guideLst>
        <p:guide orient="horz" pos="2160"/>
        <p:guide pos="2880"/>
      </p:guideLst>
    </p:cSldViewPr>
  </p:slideViewPr>
  <p:outlineViewPr>
    <p:cViewPr>
      <p:scale>
        <a:sx n="33" d="100"/>
        <a:sy n="33" d="100"/>
      </p:scale>
      <p:origin x="0" y="167994"/>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notesMaster" Target="notesMasters/notesMaster1.xml"/><Relationship Id="rId164" Type="http://schemas.openxmlformats.org/officeDocument/2006/relationships/printerSettings" Target="printerSettings/printerSettings1.bin"/><Relationship Id="rId165" Type="http://schemas.openxmlformats.org/officeDocument/2006/relationships/commentAuthors" Target="commentAuthors.xml"/><Relationship Id="rId166" Type="http://schemas.openxmlformats.org/officeDocument/2006/relationships/presProps" Target="presProps.xml"/><Relationship Id="rId167" Type="http://schemas.openxmlformats.org/officeDocument/2006/relationships/viewProps" Target="viewProps.xml"/><Relationship Id="rId168" Type="http://schemas.openxmlformats.org/officeDocument/2006/relationships/theme" Target="theme/theme1.xml"/><Relationship Id="rId16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0-10-31T11:36:24.505" idx="1">
    <p:pos x="10" y="10"/>
    <p:text>
Possible exercise for onsite classes?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0-10-31T11:36:24.505" idx="4">
    <p:pos x="10" y="10"/>
    <p:text>
Possible exercise for onsite classes?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0-10-31T11:54:38.632" idx="2">
    <p:pos x="10" y="10"/>
    <p:text>Possible exercise for onsite class.</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0-10-31T11:54:42.898" idx="3">
    <p:pos x="10" y="10"/>
    <p:text>Possible exercise for onsite class.</p:text>
  </p:cm>
</p:cmLst>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251814-C1FC-4DEA-A343-E042A99C9EFA}" type="doc">
      <dgm:prSet loTypeId="urn:microsoft.com/office/officeart/2005/8/layout/gear1" loCatId="process" qsTypeId="urn:microsoft.com/office/officeart/2005/8/quickstyle/simple4" qsCatId="simple" csTypeId="urn:microsoft.com/office/officeart/2005/8/colors/colorful1#1" csCatId="colorful" phldr="1"/>
      <dgm:spPr/>
    </dgm:pt>
    <dgm:pt modelId="{F3227281-A1ED-4A2C-9760-B6B796A85BA2}">
      <dgm:prSet phldrT="[Text]" custT="1"/>
      <dgm:spPr/>
      <dgm:t>
        <a:bodyPr/>
        <a:lstStyle/>
        <a:p>
          <a:r>
            <a:rPr lang="en-US" sz="1600" dirty="0" smtClean="0"/>
            <a:t>Overproduction</a:t>
          </a:r>
          <a:endParaRPr lang="en-US" sz="1600" dirty="0"/>
        </a:p>
      </dgm:t>
    </dgm:pt>
    <dgm:pt modelId="{93B07C4F-A2DD-4B0D-A784-CAA3FFC6E97E}" type="parTrans" cxnId="{02107C1D-2D7E-4709-BE0B-72B2AB3DAF5D}">
      <dgm:prSet/>
      <dgm:spPr/>
      <dgm:t>
        <a:bodyPr/>
        <a:lstStyle/>
        <a:p>
          <a:endParaRPr lang="en-US"/>
        </a:p>
      </dgm:t>
    </dgm:pt>
    <dgm:pt modelId="{8F7D2648-F15F-41AE-974F-91DB08E70BBC}" type="sibTrans" cxnId="{02107C1D-2D7E-4709-BE0B-72B2AB3DAF5D}">
      <dgm:prSet/>
      <dgm:spPr/>
      <dgm:t>
        <a:bodyPr/>
        <a:lstStyle/>
        <a:p>
          <a:endParaRPr lang="en-US" dirty="0"/>
        </a:p>
      </dgm:t>
    </dgm:pt>
    <dgm:pt modelId="{368A8195-9067-4092-AB9F-360A25E46A37}">
      <dgm:prSet phldrT="[Text]" custT="1"/>
      <dgm:spPr/>
      <dgm:t>
        <a:bodyPr/>
        <a:lstStyle/>
        <a:p>
          <a:r>
            <a:rPr lang="en-US" sz="1600" dirty="0" smtClean="0"/>
            <a:t>Abandonment</a:t>
          </a:r>
          <a:endParaRPr lang="en-US" sz="1600" dirty="0"/>
        </a:p>
      </dgm:t>
    </dgm:pt>
    <dgm:pt modelId="{FC7816F3-46CF-494A-A6DC-2CF6BD756E50}" type="parTrans" cxnId="{281A7F57-997C-4136-BA19-C868AF5B9888}">
      <dgm:prSet/>
      <dgm:spPr/>
      <dgm:t>
        <a:bodyPr/>
        <a:lstStyle/>
        <a:p>
          <a:endParaRPr lang="en-US"/>
        </a:p>
      </dgm:t>
    </dgm:pt>
    <dgm:pt modelId="{5BB14D39-1706-48BA-8B6D-618B4F2FFFF1}" type="sibTrans" cxnId="{281A7F57-997C-4136-BA19-C868AF5B9888}">
      <dgm:prSet/>
      <dgm:spPr/>
      <dgm:t>
        <a:bodyPr/>
        <a:lstStyle/>
        <a:p>
          <a:endParaRPr lang="en-US" dirty="0"/>
        </a:p>
      </dgm:t>
    </dgm:pt>
    <dgm:pt modelId="{8B602DC3-E247-4842-85EF-4DD19A7400D3}">
      <dgm:prSet phldrT="[Text]" custT="1"/>
      <dgm:spPr/>
      <dgm:t>
        <a:bodyPr/>
        <a:lstStyle/>
        <a:p>
          <a:r>
            <a:rPr lang="en-US" sz="1600" dirty="0" smtClean="0"/>
            <a:t>Recovery</a:t>
          </a:r>
          <a:endParaRPr lang="en-US" sz="1600" dirty="0"/>
        </a:p>
      </dgm:t>
    </dgm:pt>
    <dgm:pt modelId="{8B9EE060-4E9F-4250-B488-A3D676BAD532}" type="parTrans" cxnId="{DEAFA9C6-73FE-4DA9-854D-5E6204EEF395}">
      <dgm:prSet/>
      <dgm:spPr/>
      <dgm:t>
        <a:bodyPr/>
        <a:lstStyle/>
        <a:p>
          <a:endParaRPr lang="en-US"/>
        </a:p>
      </dgm:t>
    </dgm:pt>
    <dgm:pt modelId="{B8AD7833-5DF9-4159-80F0-D2085F669485}" type="sibTrans" cxnId="{DEAFA9C6-73FE-4DA9-854D-5E6204EEF395}">
      <dgm:prSet/>
      <dgm:spPr/>
      <dgm:t>
        <a:bodyPr/>
        <a:lstStyle/>
        <a:p>
          <a:endParaRPr lang="en-US" dirty="0"/>
        </a:p>
      </dgm:t>
    </dgm:pt>
    <dgm:pt modelId="{75C97412-00AF-426D-A494-578BEB184A94}" type="pres">
      <dgm:prSet presAssocID="{E5251814-C1FC-4DEA-A343-E042A99C9EFA}" presName="composite" presStyleCnt="0">
        <dgm:presLayoutVars>
          <dgm:chMax val="3"/>
          <dgm:animLvl val="lvl"/>
          <dgm:resizeHandles val="exact"/>
        </dgm:presLayoutVars>
      </dgm:prSet>
      <dgm:spPr/>
    </dgm:pt>
    <dgm:pt modelId="{D8CCDA77-FA18-4856-8C88-D21468A3E60B}" type="pres">
      <dgm:prSet presAssocID="{F3227281-A1ED-4A2C-9760-B6B796A85BA2}" presName="gear1" presStyleLbl="node1" presStyleIdx="0" presStyleCnt="3">
        <dgm:presLayoutVars>
          <dgm:chMax val="1"/>
          <dgm:bulletEnabled val="1"/>
        </dgm:presLayoutVars>
      </dgm:prSet>
      <dgm:spPr/>
      <dgm:t>
        <a:bodyPr/>
        <a:lstStyle/>
        <a:p>
          <a:endParaRPr lang="en-US"/>
        </a:p>
      </dgm:t>
    </dgm:pt>
    <dgm:pt modelId="{8B94C9E0-43CB-4660-97FA-2F1CF2CD8D44}" type="pres">
      <dgm:prSet presAssocID="{F3227281-A1ED-4A2C-9760-B6B796A85BA2}" presName="gear1srcNode" presStyleLbl="node1" presStyleIdx="0" presStyleCnt="3"/>
      <dgm:spPr/>
      <dgm:t>
        <a:bodyPr/>
        <a:lstStyle/>
        <a:p>
          <a:endParaRPr lang="en-US"/>
        </a:p>
      </dgm:t>
    </dgm:pt>
    <dgm:pt modelId="{70BA0AFA-CDD7-4EA6-B05F-F7AB99C6A58D}" type="pres">
      <dgm:prSet presAssocID="{F3227281-A1ED-4A2C-9760-B6B796A85BA2}" presName="gear1dstNode" presStyleLbl="node1" presStyleIdx="0" presStyleCnt="3"/>
      <dgm:spPr/>
      <dgm:t>
        <a:bodyPr/>
        <a:lstStyle/>
        <a:p>
          <a:endParaRPr lang="en-US"/>
        </a:p>
      </dgm:t>
    </dgm:pt>
    <dgm:pt modelId="{17B1A871-3328-41CF-9989-EDA552528B68}" type="pres">
      <dgm:prSet presAssocID="{368A8195-9067-4092-AB9F-360A25E46A37}" presName="gear2" presStyleLbl="node1" presStyleIdx="1" presStyleCnt="3">
        <dgm:presLayoutVars>
          <dgm:chMax val="1"/>
          <dgm:bulletEnabled val="1"/>
        </dgm:presLayoutVars>
      </dgm:prSet>
      <dgm:spPr/>
      <dgm:t>
        <a:bodyPr/>
        <a:lstStyle/>
        <a:p>
          <a:endParaRPr lang="en-US"/>
        </a:p>
      </dgm:t>
    </dgm:pt>
    <dgm:pt modelId="{0434CCAB-2700-4B22-88A8-69BFB03DB859}" type="pres">
      <dgm:prSet presAssocID="{368A8195-9067-4092-AB9F-360A25E46A37}" presName="gear2srcNode" presStyleLbl="node1" presStyleIdx="1" presStyleCnt="3"/>
      <dgm:spPr/>
      <dgm:t>
        <a:bodyPr/>
        <a:lstStyle/>
        <a:p>
          <a:endParaRPr lang="en-US"/>
        </a:p>
      </dgm:t>
    </dgm:pt>
    <dgm:pt modelId="{09DCA494-948D-4BC9-A04E-4A7A61AA87E0}" type="pres">
      <dgm:prSet presAssocID="{368A8195-9067-4092-AB9F-360A25E46A37}" presName="gear2dstNode" presStyleLbl="node1" presStyleIdx="1" presStyleCnt="3"/>
      <dgm:spPr/>
      <dgm:t>
        <a:bodyPr/>
        <a:lstStyle/>
        <a:p>
          <a:endParaRPr lang="en-US"/>
        </a:p>
      </dgm:t>
    </dgm:pt>
    <dgm:pt modelId="{376F59C3-3C07-43ED-ADF7-9A3B86905077}" type="pres">
      <dgm:prSet presAssocID="{8B602DC3-E247-4842-85EF-4DD19A7400D3}" presName="gear3" presStyleLbl="node1" presStyleIdx="2" presStyleCnt="3"/>
      <dgm:spPr/>
      <dgm:t>
        <a:bodyPr/>
        <a:lstStyle/>
        <a:p>
          <a:endParaRPr lang="en-US"/>
        </a:p>
      </dgm:t>
    </dgm:pt>
    <dgm:pt modelId="{4900C63C-891F-40AC-A58B-454EB12D2ADE}" type="pres">
      <dgm:prSet presAssocID="{8B602DC3-E247-4842-85EF-4DD19A7400D3}" presName="gear3tx" presStyleLbl="node1" presStyleIdx="2" presStyleCnt="3">
        <dgm:presLayoutVars>
          <dgm:chMax val="1"/>
          <dgm:bulletEnabled val="1"/>
        </dgm:presLayoutVars>
      </dgm:prSet>
      <dgm:spPr/>
      <dgm:t>
        <a:bodyPr/>
        <a:lstStyle/>
        <a:p>
          <a:endParaRPr lang="en-US"/>
        </a:p>
      </dgm:t>
    </dgm:pt>
    <dgm:pt modelId="{D90FC2F4-F955-4ACC-AC83-2056E8254CE3}" type="pres">
      <dgm:prSet presAssocID="{8B602DC3-E247-4842-85EF-4DD19A7400D3}" presName="gear3srcNode" presStyleLbl="node1" presStyleIdx="2" presStyleCnt="3"/>
      <dgm:spPr/>
      <dgm:t>
        <a:bodyPr/>
        <a:lstStyle/>
        <a:p>
          <a:endParaRPr lang="en-US"/>
        </a:p>
      </dgm:t>
    </dgm:pt>
    <dgm:pt modelId="{3066FF3D-EE1E-48CF-A114-772304093E09}" type="pres">
      <dgm:prSet presAssocID="{8B602DC3-E247-4842-85EF-4DD19A7400D3}" presName="gear3dstNode" presStyleLbl="node1" presStyleIdx="2" presStyleCnt="3"/>
      <dgm:spPr/>
      <dgm:t>
        <a:bodyPr/>
        <a:lstStyle/>
        <a:p>
          <a:endParaRPr lang="en-US"/>
        </a:p>
      </dgm:t>
    </dgm:pt>
    <dgm:pt modelId="{4B2D355B-DA0A-4B95-BD01-8F36BBD0E05A}" type="pres">
      <dgm:prSet presAssocID="{8F7D2648-F15F-41AE-974F-91DB08E70BBC}" presName="connector1" presStyleLbl="sibTrans2D1" presStyleIdx="0" presStyleCnt="3"/>
      <dgm:spPr/>
      <dgm:t>
        <a:bodyPr/>
        <a:lstStyle/>
        <a:p>
          <a:endParaRPr lang="en-US"/>
        </a:p>
      </dgm:t>
    </dgm:pt>
    <dgm:pt modelId="{D066DE8E-E39A-4D1E-87AF-11DBB147EE0C}" type="pres">
      <dgm:prSet presAssocID="{5BB14D39-1706-48BA-8B6D-618B4F2FFFF1}" presName="connector2" presStyleLbl="sibTrans2D1" presStyleIdx="1" presStyleCnt="3"/>
      <dgm:spPr/>
      <dgm:t>
        <a:bodyPr/>
        <a:lstStyle/>
        <a:p>
          <a:endParaRPr lang="en-US"/>
        </a:p>
      </dgm:t>
    </dgm:pt>
    <dgm:pt modelId="{EE8640D4-2396-4848-A84A-27292B921A3F}" type="pres">
      <dgm:prSet presAssocID="{B8AD7833-5DF9-4159-80F0-D2085F669485}" presName="connector3" presStyleLbl="sibTrans2D1" presStyleIdx="2" presStyleCnt="3"/>
      <dgm:spPr/>
      <dgm:t>
        <a:bodyPr/>
        <a:lstStyle/>
        <a:p>
          <a:endParaRPr lang="en-US"/>
        </a:p>
      </dgm:t>
    </dgm:pt>
  </dgm:ptLst>
  <dgm:cxnLst>
    <dgm:cxn modelId="{02107C1D-2D7E-4709-BE0B-72B2AB3DAF5D}" srcId="{E5251814-C1FC-4DEA-A343-E042A99C9EFA}" destId="{F3227281-A1ED-4A2C-9760-B6B796A85BA2}" srcOrd="0" destOrd="0" parTransId="{93B07C4F-A2DD-4B0D-A784-CAA3FFC6E97E}" sibTransId="{8F7D2648-F15F-41AE-974F-91DB08E70BBC}"/>
    <dgm:cxn modelId="{281A7F57-997C-4136-BA19-C868AF5B9888}" srcId="{E5251814-C1FC-4DEA-A343-E042A99C9EFA}" destId="{368A8195-9067-4092-AB9F-360A25E46A37}" srcOrd="1" destOrd="0" parTransId="{FC7816F3-46CF-494A-A6DC-2CF6BD756E50}" sibTransId="{5BB14D39-1706-48BA-8B6D-618B4F2FFFF1}"/>
    <dgm:cxn modelId="{DBC1BFA5-9A29-435B-A384-5F86DCE91B2F}" type="presOf" srcId="{F3227281-A1ED-4A2C-9760-B6B796A85BA2}" destId="{70BA0AFA-CDD7-4EA6-B05F-F7AB99C6A58D}" srcOrd="2" destOrd="0" presId="urn:microsoft.com/office/officeart/2005/8/layout/gear1"/>
    <dgm:cxn modelId="{66BEFA5D-AAF5-439D-A185-17363D18490B}" type="presOf" srcId="{8B602DC3-E247-4842-85EF-4DD19A7400D3}" destId="{3066FF3D-EE1E-48CF-A114-772304093E09}" srcOrd="3" destOrd="0" presId="urn:microsoft.com/office/officeart/2005/8/layout/gear1"/>
    <dgm:cxn modelId="{D79A6198-3625-4015-9768-15CBF0536DC3}" type="presOf" srcId="{B8AD7833-5DF9-4159-80F0-D2085F669485}" destId="{EE8640D4-2396-4848-A84A-27292B921A3F}" srcOrd="0" destOrd="0" presId="urn:microsoft.com/office/officeart/2005/8/layout/gear1"/>
    <dgm:cxn modelId="{1810F0C3-A1F5-45E0-A3A2-72C64D7AD1D0}" type="presOf" srcId="{8B602DC3-E247-4842-85EF-4DD19A7400D3}" destId="{4900C63C-891F-40AC-A58B-454EB12D2ADE}" srcOrd="1" destOrd="0" presId="urn:microsoft.com/office/officeart/2005/8/layout/gear1"/>
    <dgm:cxn modelId="{08639FDC-52D5-4BF7-A12C-3F696421D481}" type="presOf" srcId="{E5251814-C1FC-4DEA-A343-E042A99C9EFA}" destId="{75C97412-00AF-426D-A494-578BEB184A94}" srcOrd="0" destOrd="0" presId="urn:microsoft.com/office/officeart/2005/8/layout/gear1"/>
    <dgm:cxn modelId="{8AFD35D9-7C5B-4924-8377-9FE89B5F9797}" type="presOf" srcId="{F3227281-A1ED-4A2C-9760-B6B796A85BA2}" destId="{8B94C9E0-43CB-4660-97FA-2F1CF2CD8D44}" srcOrd="1" destOrd="0" presId="urn:microsoft.com/office/officeart/2005/8/layout/gear1"/>
    <dgm:cxn modelId="{26659B39-5CFB-4502-9B2B-4A0F0CE9CA2B}" type="presOf" srcId="{F3227281-A1ED-4A2C-9760-B6B796A85BA2}" destId="{D8CCDA77-FA18-4856-8C88-D21468A3E60B}" srcOrd="0" destOrd="0" presId="urn:microsoft.com/office/officeart/2005/8/layout/gear1"/>
    <dgm:cxn modelId="{60B8E728-2C75-4768-AE1C-6278723F69FC}" type="presOf" srcId="{8F7D2648-F15F-41AE-974F-91DB08E70BBC}" destId="{4B2D355B-DA0A-4B95-BD01-8F36BBD0E05A}" srcOrd="0" destOrd="0" presId="urn:microsoft.com/office/officeart/2005/8/layout/gear1"/>
    <dgm:cxn modelId="{DEAFA9C6-73FE-4DA9-854D-5E6204EEF395}" srcId="{E5251814-C1FC-4DEA-A343-E042A99C9EFA}" destId="{8B602DC3-E247-4842-85EF-4DD19A7400D3}" srcOrd="2" destOrd="0" parTransId="{8B9EE060-4E9F-4250-B488-A3D676BAD532}" sibTransId="{B8AD7833-5DF9-4159-80F0-D2085F669485}"/>
    <dgm:cxn modelId="{40C2765D-E1DC-485D-BB37-19C529D79DD3}" type="presOf" srcId="{5BB14D39-1706-48BA-8B6D-618B4F2FFFF1}" destId="{D066DE8E-E39A-4D1E-87AF-11DBB147EE0C}" srcOrd="0" destOrd="0" presId="urn:microsoft.com/office/officeart/2005/8/layout/gear1"/>
    <dgm:cxn modelId="{25F29D6D-759B-42A8-B35C-AA70968E8251}" type="presOf" srcId="{8B602DC3-E247-4842-85EF-4DD19A7400D3}" destId="{D90FC2F4-F955-4ACC-AC83-2056E8254CE3}" srcOrd="2" destOrd="0" presId="urn:microsoft.com/office/officeart/2005/8/layout/gear1"/>
    <dgm:cxn modelId="{3288CCD7-E3C5-429D-B895-8CCF8EB08C76}" type="presOf" srcId="{368A8195-9067-4092-AB9F-360A25E46A37}" destId="{17B1A871-3328-41CF-9989-EDA552528B68}" srcOrd="0" destOrd="0" presId="urn:microsoft.com/office/officeart/2005/8/layout/gear1"/>
    <dgm:cxn modelId="{493C2E57-0CDD-47E8-AA46-27DF029E1899}" type="presOf" srcId="{8B602DC3-E247-4842-85EF-4DD19A7400D3}" destId="{376F59C3-3C07-43ED-ADF7-9A3B86905077}" srcOrd="0" destOrd="0" presId="urn:microsoft.com/office/officeart/2005/8/layout/gear1"/>
    <dgm:cxn modelId="{C40B64AC-7465-449B-BDB4-EAB78652982D}" type="presOf" srcId="{368A8195-9067-4092-AB9F-360A25E46A37}" destId="{0434CCAB-2700-4B22-88A8-69BFB03DB859}" srcOrd="1" destOrd="0" presId="urn:microsoft.com/office/officeart/2005/8/layout/gear1"/>
    <dgm:cxn modelId="{5D03093C-4364-412A-A162-CB94130055D5}" type="presOf" srcId="{368A8195-9067-4092-AB9F-360A25E46A37}" destId="{09DCA494-948D-4BC9-A04E-4A7A61AA87E0}" srcOrd="2" destOrd="0" presId="urn:microsoft.com/office/officeart/2005/8/layout/gear1"/>
    <dgm:cxn modelId="{96EB470F-1804-4008-90E8-3AFB7CCD2A72}" type="presParOf" srcId="{75C97412-00AF-426D-A494-578BEB184A94}" destId="{D8CCDA77-FA18-4856-8C88-D21468A3E60B}" srcOrd="0" destOrd="0" presId="urn:microsoft.com/office/officeart/2005/8/layout/gear1"/>
    <dgm:cxn modelId="{6474302D-AFFC-405C-B130-305199926213}" type="presParOf" srcId="{75C97412-00AF-426D-A494-578BEB184A94}" destId="{8B94C9E0-43CB-4660-97FA-2F1CF2CD8D44}" srcOrd="1" destOrd="0" presId="urn:microsoft.com/office/officeart/2005/8/layout/gear1"/>
    <dgm:cxn modelId="{887414FA-50C8-4977-AD5A-1D9A78CA4782}" type="presParOf" srcId="{75C97412-00AF-426D-A494-578BEB184A94}" destId="{70BA0AFA-CDD7-4EA6-B05F-F7AB99C6A58D}" srcOrd="2" destOrd="0" presId="urn:microsoft.com/office/officeart/2005/8/layout/gear1"/>
    <dgm:cxn modelId="{27B5584A-CCE1-43D5-BF66-E3BDF230B673}" type="presParOf" srcId="{75C97412-00AF-426D-A494-578BEB184A94}" destId="{17B1A871-3328-41CF-9989-EDA552528B68}" srcOrd="3" destOrd="0" presId="urn:microsoft.com/office/officeart/2005/8/layout/gear1"/>
    <dgm:cxn modelId="{491FAC48-C1FF-45CA-A783-48517A10F2DF}" type="presParOf" srcId="{75C97412-00AF-426D-A494-578BEB184A94}" destId="{0434CCAB-2700-4B22-88A8-69BFB03DB859}" srcOrd="4" destOrd="0" presId="urn:microsoft.com/office/officeart/2005/8/layout/gear1"/>
    <dgm:cxn modelId="{9D99485F-3C63-448B-9C29-43FFE33F6910}" type="presParOf" srcId="{75C97412-00AF-426D-A494-578BEB184A94}" destId="{09DCA494-948D-4BC9-A04E-4A7A61AA87E0}" srcOrd="5" destOrd="0" presId="urn:microsoft.com/office/officeart/2005/8/layout/gear1"/>
    <dgm:cxn modelId="{0E0B5829-4B64-4288-9C35-53BDA5AF5A7D}" type="presParOf" srcId="{75C97412-00AF-426D-A494-578BEB184A94}" destId="{376F59C3-3C07-43ED-ADF7-9A3B86905077}" srcOrd="6" destOrd="0" presId="urn:microsoft.com/office/officeart/2005/8/layout/gear1"/>
    <dgm:cxn modelId="{29ECD66A-D6C9-4151-95C2-70F7008197DD}" type="presParOf" srcId="{75C97412-00AF-426D-A494-578BEB184A94}" destId="{4900C63C-891F-40AC-A58B-454EB12D2ADE}" srcOrd="7" destOrd="0" presId="urn:microsoft.com/office/officeart/2005/8/layout/gear1"/>
    <dgm:cxn modelId="{7298A228-293C-48BC-BDD5-665B486B13FF}" type="presParOf" srcId="{75C97412-00AF-426D-A494-578BEB184A94}" destId="{D90FC2F4-F955-4ACC-AC83-2056E8254CE3}" srcOrd="8" destOrd="0" presId="urn:microsoft.com/office/officeart/2005/8/layout/gear1"/>
    <dgm:cxn modelId="{38244DAC-9712-4DEC-AA49-7567A90DE288}" type="presParOf" srcId="{75C97412-00AF-426D-A494-578BEB184A94}" destId="{3066FF3D-EE1E-48CF-A114-772304093E09}" srcOrd="9" destOrd="0" presId="urn:microsoft.com/office/officeart/2005/8/layout/gear1"/>
    <dgm:cxn modelId="{B0979CEF-366C-4199-A531-9D164CEE2891}" type="presParOf" srcId="{75C97412-00AF-426D-A494-578BEB184A94}" destId="{4B2D355B-DA0A-4B95-BD01-8F36BBD0E05A}" srcOrd="10" destOrd="0" presId="urn:microsoft.com/office/officeart/2005/8/layout/gear1"/>
    <dgm:cxn modelId="{B67D73AB-417A-4CF4-B128-763BA84096DC}" type="presParOf" srcId="{75C97412-00AF-426D-A494-578BEB184A94}" destId="{D066DE8E-E39A-4D1E-87AF-11DBB147EE0C}" srcOrd="11" destOrd="0" presId="urn:microsoft.com/office/officeart/2005/8/layout/gear1"/>
    <dgm:cxn modelId="{4AAB4DD5-27A4-427A-A7D0-5AD3A83E81D0}" type="presParOf" srcId="{75C97412-00AF-426D-A494-578BEB184A94}" destId="{EE8640D4-2396-4848-A84A-27292B921A3F}"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643936-7F11-4F9F-9077-488D05D15DD2}" type="doc">
      <dgm:prSet loTypeId="urn:microsoft.com/office/officeart/2005/8/layout/cycle3" loCatId="cycle" qsTypeId="urn:microsoft.com/office/officeart/2005/8/quickstyle/simple4" qsCatId="simple" csTypeId="urn:microsoft.com/office/officeart/2005/8/colors/colorful1#2" csCatId="colorful" phldr="1"/>
      <dgm:spPr/>
    </dgm:pt>
    <dgm:pt modelId="{FA5AE849-AC80-404F-AAC0-7C099911584C}">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Send the document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out for review</a:t>
          </a:r>
        </a:p>
      </dgm:t>
    </dgm:pt>
    <dgm:pt modelId="{4E458128-302A-45C4-A82F-C777E62E9604}" type="parTrans" cxnId="{705F995E-C810-4CB3-8BBE-C4D997A2931F}">
      <dgm:prSet/>
      <dgm:spPr/>
      <dgm:t>
        <a:bodyPr/>
        <a:lstStyle/>
        <a:p>
          <a:endParaRPr lang="en-US"/>
        </a:p>
      </dgm:t>
    </dgm:pt>
    <dgm:pt modelId="{B0FA0241-0B6B-4902-9D49-2763369A71BE}" type="sibTrans" cxnId="{705F995E-C810-4CB3-8BBE-C4D997A2931F}">
      <dgm:prSet/>
      <dgm:spPr/>
      <dgm:t>
        <a:bodyPr/>
        <a:lstStyle/>
        <a:p>
          <a:endParaRPr lang="en-US" dirty="0"/>
        </a:p>
      </dgm:t>
    </dgm:pt>
    <dgm:pt modelId="{52FA0C70-4D6A-4473-A1DD-B8517F3DE0FB}">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While it’s out for review,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work on some other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aspect of the project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to gain a more detailed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understanding</a:t>
          </a:r>
        </a:p>
      </dgm:t>
    </dgm:pt>
    <dgm:pt modelId="{FC1B7771-BBD8-4F8C-8BAA-54D3442A287C}" type="parTrans" cxnId="{42DBBF6B-6C7F-4B21-943C-C158B42D951E}">
      <dgm:prSet/>
      <dgm:spPr/>
      <dgm:t>
        <a:bodyPr/>
        <a:lstStyle/>
        <a:p>
          <a:endParaRPr lang="en-US"/>
        </a:p>
      </dgm:t>
    </dgm:pt>
    <dgm:pt modelId="{4992CFE6-F128-4A79-929F-307CA8433DB0}" type="sibTrans" cxnId="{42DBBF6B-6C7F-4B21-943C-C158B42D951E}">
      <dgm:prSet/>
      <dgm:spPr/>
      <dgm:t>
        <a:bodyPr/>
        <a:lstStyle/>
        <a:p>
          <a:endParaRPr lang="en-US"/>
        </a:p>
      </dgm:t>
    </dgm:pt>
    <dgm:pt modelId="{3C0F2837-AC8A-43A9-A35D-92DD4F8740F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Incorporate feedback from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review and information from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your research to come to 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new understanding</a:t>
          </a:r>
        </a:p>
      </dgm:t>
    </dgm:pt>
    <dgm:pt modelId="{DF30E138-85F8-4E2F-B6A4-73598BB6A34D}" type="parTrans" cxnId="{A74C0D86-7C7D-4625-854C-606ED5A1F42D}">
      <dgm:prSet/>
      <dgm:spPr/>
      <dgm:t>
        <a:bodyPr/>
        <a:lstStyle/>
        <a:p>
          <a:endParaRPr lang="en-US"/>
        </a:p>
      </dgm:t>
    </dgm:pt>
    <dgm:pt modelId="{247BFAFD-90F3-417D-9E23-503E24671B7F}" type="sibTrans" cxnId="{A74C0D86-7C7D-4625-854C-606ED5A1F42D}">
      <dgm:prSet/>
      <dgm:spPr/>
      <dgm:t>
        <a:bodyPr/>
        <a:lstStyle/>
        <a:p>
          <a:endParaRPr lang="en-US"/>
        </a:p>
      </dgm:t>
    </dgm:pt>
    <dgm:pt modelId="{25CB1256-BF0E-4B62-B700-298DEA1FE996}">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Update the document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Tahoma" charset="0"/>
            </a:rPr>
            <a:t>with new understanding</a:t>
          </a:r>
        </a:p>
      </dgm:t>
    </dgm:pt>
    <dgm:pt modelId="{35EA6185-3FBF-43F7-827F-1312F1E373E0}" type="parTrans" cxnId="{9B883725-1BFD-49D3-930A-934897291D95}">
      <dgm:prSet/>
      <dgm:spPr/>
      <dgm:t>
        <a:bodyPr/>
        <a:lstStyle/>
        <a:p>
          <a:endParaRPr lang="en-US"/>
        </a:p>
      </dgm:t>
    </dgm:pt>
    <dgm:pt modelId="{EFC109B1-7C37-45DF-AD6A-7AB760A51BB5}" type="sibTrans" cxnId="{9B883725-1BFD-49D3-930A-934897291D95}">
      <dgm:prSet/>
      <dgm:spPr/>
      <dgm:t>
        <a:bodyPr/>
        <a:lstStyle/>
        <a:p>
          <a:endParaRPr lang="en-US"/>
        </a:p>
      </dgm:t>
    </dgm:pt>
    <dgm:pt modelId="{6DDC132B-9792-4573-854D-D078C4942782}" type="pres">
      <dgm:prSet presAssocID="{39643936-7F11-4F9F-9077-488D05D15DD2}" presName="Name0" presStyleCnt="0">
        <dgm:presLayoutVars>
          <dgm:dir/>
          <dgm:resizeHandles val="exact"/>
        </dgm:presLayoutVars>
      </dgm:prSet>
      <dgm:spPr/>
    </dgm:pt>
    <dgm:pt modelId="{7EAAA772-8EAB-4400-AB15-01A506F2EF35}" type="pres">
      <dgm:prSet presAssocID="{39643936-7F11-4F9F-9077-488D05D15DD2}" presName="cycle" presStyleCnt="0"/>
      <dgm:spPr/>
    </dgm:pt>
    <dgm:pt modelId="{7BB51D1F-0F85-4877-81A8-F5D202964017}" type="pres">
      <dgm:prSet presAssocID="{FA5AE849-AC80-404F-AAC0-7C099911584C}" presName="nodeFirstNode" presStyleLbl="node1" presStyleIdx="0" presStyleCnt="4" custScaleX="85617" custScaleY="87286" custRadScaleRad="100280" custRadScaleInc="5950">
        <dgm:presLayoutVars>
          <dgm:bulletEnabled val="1"/>
        </dgm:presLayoutVars>
      </dgm:prSet>
      <dgm:spPr/>
      <dgm:t>
        <a:bodyPr/>
        <a:lstStyle/>
        <a:p>
          <a:endParaRPr lang="en-US"/>
        </a:p>
      </dgm:t>
    </dgm:pt>
    <dgm:pt modelId="{D46C67A0-2B19-4754-A745-1025DEB479B7}" type="pres">
      <dgm:prSet presAssocID="{B0FA0241-0B6B-4902-9D49-2763369A71BE}" presName="sibTransFirstNode" presStyleLbl="bgShp" presStyleIdx="0" presStyleCnt="1"/>
      <dgm:spPr/>
      <dgm:t>
        <a:bodyPr/>
        <a:lstStyle/>
        <a:p>
          <a:endParaRPr lang="en-US"/>
        </a:p>
      </dgm:t>
    </dgm:pt>
    <dgm:pt modelId="{6A3F7127-F605-48C4-8AF1-FB6F7F1DEDD1}" type="pres">
      <dgm:prSet presAssocID="{52FA0C70-4D6A-4473-A1DD-B8517F3DE0FB}" presName="nodeFollowingNodes" presStyleLbl="node1" presStyleIdx="1" presStyleCnt="4" custScaleX="85617" custScaleY="87286" custRadScaleRad="107491">
        <dgm:presLayoutVars>
          <dgm:bulletEnabled val="1"/>
        </dgm:presLayoutVars>
      </dgm:prSet>
      <dgm:spPr/>
      <dgm:t>
        <a:bodyPr/>
        <a:lstStyle/>
        <a:p>
          <a:endParaRPr lang="en-US"/>
        </a:p>
      </dgm:t>
    </dgm:pt>
    <dgm:pt modelId="{0F1F3121-B711-4B63-9526-A7385F53E99C}" type="pres">
      <dgm:prSet presAssocID="{3C0F2837-AC8A-43A9-A35D-92DD4F8740F7}" presName="nodeFollowingNodes" presStyleLbl="node1" presStyleIdx="2" presStyleCnt="4" custScaleX="85617" custScaleY="87286" custRadScaleRad="100280" custRadScaleInc="-5950">
        <dgm:presLayoutVars>
          <dgm:bulletEnabled val="1"/>
        </dgm:presLayoutVars>
      </dgm:prSet>
      <dgm:spPr/>
      <dgm:t>
        <a:bodyPr/>
        <a:lstStyle/>
        <a:p>
          <a:endParaRPr lang="en-US"/>
        </a:p>
      </dgm:t>
    </dgm:pt>
    <dgm:pt modelId="{720BBEE6-3850-4ECC-A477-EF5F28BB70D8}" type="pres">
      <dgm:prSet presAssocID="{25CB1256-BF0E-4B62-B700-298DEA1FE996}" presName="nodeFollowingNodes" presStyleLbl="node1" presStyleIdx="3" presStyleCnt="4" custScaleX="85617" custScaleY="87286" custRadScaleRad="92509">
        <dgm:presLayoutVars>
          <dgm:bulletEnabled val="1"/>
        </dgm:presLayoutVars>
      </dgm:prSet>
      <dgm:spPr/>
      <dgm:t>
        <a:bodyPr/>
        <a:lstStyle/>
        <a:p>
          <a:endParaRPr lang="en-US"/>
        </a:p>
      </dgm:t>
    </dgm:pt>
  </dgm:ptLst>
  <dgm:cxnLst>
    <dgm:cxn modelId="{705F995E-C810-4CB3-8BBE-C4D997A2931F}" srcId="{39643936-7F11-4F9F-9077-488D05D15DD2}" destId="{FA5AE849-AC80-404F-AAC0-7C099911584C}" srcOrd="0" destOrd="0" parTransId="{4E458128-302A-45C4-A82F-C777E62E9604}" sibTransId="{B0FA0241-0B6B-4902-9D49-2763369A71BE}"/>
    <dgm:cxn modelId="{A74C0D86-7C7D-4625-854C-606ED5A1F42D}" srcId="{39643936-7F11-4F9F-9077-488D05D15DD2}" destId="{3C0F2837-AC8A-43A9-A35D-92DD4F8740F7}" srcOrd="2" destOrd="0" parTransId="{DF30E138-85F8-4E2F-B6A4-73598BB6A34D}" sibTransId="{247BFAFD-90F3-417D-9E23-503E24671B7F}"/>
    <dgm:cxn modelId="{42DBBF6B-6C7F-4B21-943C-C158B42D951E}" srcId="{39643936-7F11-4F9F-9077-488D05D15DD2}" destId="{52FA0C70-4D6A-4473-A1DD-B8517F3DE0FB}" srcOrd="1" destOrd="0" parTransId="{FC1B7771-BBD8-4F8C-8BAA-54D3442A287C}" sibTransId="{4992CFE6-F128-4A79-929F-307CA8433DB0}"/>
    <dgm:cxn modelId="{21EAD871-116C-4FD1-9332-C2046FCE5EB5}" type="presOf" srcId="{39643936-7F11-4F9F-9077-488D05D15DD2}" destId="{6DDC132B-9792-4573-854D-D078C4942782}" srcOrd="0" destOrd="0" presId="urn:microsoft.com/office/officeart/2005/8/layout/cycle3"/>
    <dgm:cxn modelId="{855670A3-0281-466E-B5EC-1694F04DBA00}" type="presOf" srcId="{B0FA0241-0B6B-4902-9D49-2763369A71BE}" destId="{D46C67A0-2B19-4754-A745-1025DEB479B7}" srcOrd="0" destOrd="0" presId="urn:microsoft.com/office/officeart/2005/8/layout/cycle3"/>
    <dgm:cxn modelId="{64D993BE-1B2C-4122-ACCE-225B73ABB8D2}" type="presOf" srcId="{FA5AE849-AC80-404F-AAC0-7C099911584C}" destId="{7BB51D1F-0F85-4877-81A8-F5D202964017}" srcOrd="0" destOrd="0" presId="urn:microsoft.com/office/officeart/2005/8/layout/cycle3"/>
    <dgm:cxn modelId="{5B81B7AD-54B1-4626-BA7A-B394A18E0FA2}" type="presOf" srcId="{3C0F2837-AC8A-43A9-A35D-92DD4F8740F7}" destId="{0F1F3121-B711-4B63-9526-A7385F53E99C}" srcOrd="0" destOrd="0" presId="urn:microsoft.com/office/officeart/2005/8/layout/cycle3"/>
    <dgm:cxn modelId="{34A78B19-7E1E-423C-83CD-55D370B3F77B}" type="presOf" srcId="{52FA0C70-4D6A-4473-A1DD-B8517F3DE0FB}" destId="{6A3F7127-F605-48C4-8AF1-FB6F7F1DEDD1}" srcOrd="0" destOrd="0" presId="urn:microsoft.com/office/officeart/2005/8/layout/cycle3"/>
    <dgm:cxn modelId="{DF546882-E5A4-40D7-820E-B61F438A11FE}" type="presOf" srcId="{25CB1256-BF0E-4B62-B700-298DEA1FE996}" destId="{720BBEE6-3850-4ECC-A477-EF5F28BB70D8}" srcOrd="0" destOrd="0" presId="urn:microsoft.com/office/officeart/2005/8/layout/cycle3"/>
    <dgm:cxn modelId="{9B883725-1BFD-49D3-930A-934897291D95}" srcId="{39643936-7F11-4F9F-9077-488D05D15DD2}" destId="{25CB1256-BF0E-4B62-B700-298DEA1FE996}" srcOrd="3" destOrd="0" parTransId="{35EA6185-3FBF-43F7-827F-1312F1E373E0}" sibTransId="{EFC109B1-7C37-45DF-AD6A-7AB760A51BB5}"/>
    <dgm:cxn modelId="{48476365-2C5D-4187-BA22-18B3F1971FB2}" type="presParOf" srcId="{6DDC132B-9792-4573-854D-D078C4942782}" destId="{7EAAA772-8EAB-4400-AB15-01A506F2EF35}" srcOrd="0" destOrd="0" presId="urn:microsoft.com/office/officeart/2005/8/layout/cycle3"/>
    <dgm:cxn modelId="{F00B828B-06BD-4735-80A8-646548DFA179}" type="presParOf" srcId="{7EAAA772-8EAB-4400-AB15-01A506F2EF35}" destId="{7BB51D1F-0F85-4877-81A8-F5D202964017}" srcOrd="0" destOrd="0" presId="urn:microsoft.com/office/officeart/2005/8/layout/cycle3"/>
    <dgm:cxn modelId="{0EFCB739-AC03-422E-82E9-43E3BD7C654C}" type="presParOf" srcId="{7EAAA772-8EAB-4400-AB15-01A506F2EF35}" destId="{D46C67A0-2B19-4754-A745-1025DEB479B7}" srcOrd="1" destOrd="0" presId="urn:microsoft.com/office/officeart/2005/8/layout/cycle3"/>
    <dgm:cxn modelId="{A3827310-64F8-457C-B87D-D10837D29A43}" type="presParOf" srcId="{7EAAA772-8EAB-4400-AB15-01A506F2EF35}" destId="{6A3F7127-F605-48C4-8AF1-FB6F7F1DEDD1}" srcOrd="2" destOrd="0" presId="urn:microsoft.com/office/officeart/2005/8/layout/cycle3"/>
    <dgm:cxn modelId="{A8D91525-CBB6-4D43-827D-AEBAF027FBFC}" type="presParOf" srcId="{7EAAA772-8EAB-4400-AB15-01A506F2EF35}" destId="{0F1F3121-B711-4B63-9526-A7385F53E99C}" srcOrd="3" destOrd="0" presId="urn:microsoft.com/office/officeart/2005/8/layout/cycle3"/>
    <dgm:cxn modelId="{E17536E5-1FBF-43A7-A73A-B5FDD150E81A}" type="presParOf" srcId="{7EAAA772-8EAB-4400-AB15-01A506F2EF35}" destId="{720BBEE6-3850-4ECC-A477-EF5F28BB70D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4ECC7D-C76D-46C8-8FF6-C6160711F788}" type="doc">
      <dgm:prSet loTypeId="urn:microsoft.com/office/officeart/2005/8/layout/cycle3" loCatId="cycle" qsTypeId="urn:microsoft.com/office/officeart/2005/8/quickstyle/simple1" qsCatId="simple" csTypeId="urn:microsoft.com/office/officeart/2005/8/colors/colorful2" csCatId="colorful" phldr="1"/>
      <dgm:spPr/>
    </dgm:pt>
    <dgm:pt modelId="{FEFD130F-9B12-4E98-98CA-32F2DC56B30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effectLst/>
              <a:latin typeface="Tahoma" charset="0"/>
            </a:rPr>
            <a:t>Send for review</a:t>
          </a:r>
        </a:p>
      </dgm:t>
    </dgm:pt>
    <dgm:pt modelId="{428F11D2-F4CA-46E6-A212-13035AF757C4}" type="parTrans" cxnId="{A70622EA-EC56-4395-9010-9E4A6B3A424C}">
      <dgm:prSet/>
      <dgm:spPr/>
      <dgm:t>
        <a:bodyPr/>
        <a:lstStyle/>
        <a:p>
          <a:endParaRPr lang="en-US"/>
        </a:p>
      </dgm:t>
    </dgm:pt>
    <dgm:pt modelId="{C8899EA3-E195-421F-87A6-2807F0776958}" type="sibTrans" cxnId="{A70622EA-EC56-4395-9010-9E4A6B3A424C}">
      <dgm:prSet/>
      <dgm:spPr/>
      <dgm:t>
        <a:bodyPr/>
        <a:lstStyle/>
        <a:p>
          <a:endParaRPr lang="en-US" dirty="0"/>
        </a:p>
      </dgm:t>
    </dgm:pt>
    <dgm:pt modelId="{6600078D-A62C-40D2-BC6A-053392B6F83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effectLst/>
              <a:latin typeface="Tahoma" charset="0"/>
            </a:rPr>
            <a:t>Gain a more detailed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effectLst/>
              <a:latin typeface="Tahoma" charset="0"/>
            </a:rPr>
            <a:t>understanding</a:t>
          </a:r>
        </a:p>
      </dgm:t>
    </dgm:pt>
    <dgm:pt modelId="{FBCEAF92-D809-44E6-AF08-0F8FD4F5F142}" type="parTrans" cxnId="{AAF6603E-1486-4F70-8607-A7B13BE00ED1}">
      <dgm:prSet/>
      <dgm:spPr/>
      <dgm:t>
        <a:bodyPr/>
        <a:lstStyle/>
        <a:p>
          <a:endParaRPr lang="en-US"/>
        </a:p>
      </dgm:t>
    </dgm:pt>
    <dgm:pt modelId="{A5B8219A-0B53-4179-A760-ACAD2C89BD39}" type="sibTrans" cxnId="{AAF6603E-1486-4F70-8607-A7B13BE00ED1}">
      <dgm:prSet/>
      <dgm:spPr/>
      <dgm:t>
        <a:bodyPr/>
        <a:lstStyle/>
        <a:p>
          <a:endParaRPr lang="en-US"/>
        </a:p>
      </dgm:t>
    </dgm:pt>
    <dgm:pt modelId="{CA3FAE05-49A9-4EE6-8633-E3CFECA5C33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effectLst/>
              <a:latin typeface="Tahoma" charset="0"/>
            </a:rPr>
            <a:t>Incorporate feedback</a:t>
          </a:r>
        </a:p>
      </dgm:t>
    </dgm:pt>
    <dgm:pt modelId="{04075DC7-BC72-47D4-94F1-31DA930C413A}" type="parTrans" cxnId="{051D2726-C945-4A19-AECC-B7938388151F}">
      <dgm:prSet/>
      <dgm:spPr/>
      <dgm:t>
        <a:bodyPr/>
        <a:lstStyle/>
        <a:p>
          <a:endParaRPr lang="en-US"/>
        </a:p>
      </dgm:t>
    </dgm:pt>
    <dgm:pt modelId="{B39069C2-F4BA-4193-B192-CCD5BBCBFDFD}" type="sibTrans" cxnId="{051D2726-C945-4A19-AECC-B7938388151F}">
      <dgm:prSet/>
      <dgm:spPr/>
      <dgm:t>
        <a:bodyPr/>
        <a:lstStyle/>
        <a:p>
          <a:endParaRPr lang="en-US"/>
        </a:p>
      </dgm:t>
    </dgm:pt>
    <dgm:pt modelId="{06FC634B-170A-4CF8-A3C4-C84DBD3A6BC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effectLst/>
              <a:latin typeface="Tahoma" charset="0"/>
            </a:rPr>
            <a:t>Update the document </a:t>
          </a:r>
        </a:p>
      </dgm:t>
    </dgm:pt>
    <dgm:pt modelId="{57A586DE-0DC1-4338-925F-771E39ACF8CF}" type="parTrans" cxnId="{C2C292A6-7C81-4C46-92E5-B092C15116D4}">
      <dgm:prSet/>
      <dgm:spPr/>
      <dgm:t>
        <a:bodyPr/>
        <a:lstStyle/>
        <a:p>
          <a:endParaRPr lang="en-US"/>
        </a:p>
      </dgm:t>
    </dgm:pt>
    <dgm:pt modelId="{94BB0F96-9E02-451E-B3DA-19B82DA6E74B}" type="sibTrans" cxnId="{C2C292A6-7C81-4C46-92E5-B092C15116D4}">
      <dgm:prSet/>
      <dgm:spPr/>
      <dgm:t>
        <a:bodyPr/>
        <a:lstStyle/>
        <a:p>
          <a:endParaRPr lang="en-US"/>
        </a:p>
      </dgm:t>
    </dgm:pt>
    <dgm:pt modelId="{E370EAB3-E27C-41EE-826A-BD500E3BFF70}" type="pres">
      <dgm:prSet presAssocID="{C54ECC7D-C76D-46C8-8FF6-C6160711F788}" presName="Name0" presStyleCnt="0">
        <dgm:presLayoutVars>
          <dgm:dir/>
          <dgm:resizeHandles val="exact"/>
        </dgm:presLayoutVars>
      </dgm:prSet>
      <dgm:spPr/>
    </dgm:pt>
    <dgm:pt modelId="{8F330A5D-BA76-48E5-8432-CE83AC6CE248}" type="pres">
      <dgm:prSet presAssocID="{C54ECC7D-C76D-46C8-8FF6-C6160711F788}" presName="cycle" presStyleCnt="0"/>
      <dgm:spPr/>
    </dgm:pt>
    <dgm:pt modelId="{0C28C520-522B-4A7A-AD3D-C7A2C75AC327}" type="pres">
      <dgm:prSet presAssocID="{FEFD130F-9B12-4E98-98CA-32F2DC56B301}" presName="nodeFirstNode" presStyleLbl="node1" presStyleIdx="0" presStyleCnt="4">
        <dgm:presLayoutVars>
          <dgm:bulletEnabled val="1"/>
        </dgm:presLayoutVars>
      </dgm:prSet>
      <dgm:spPr/>
      <dgm:t>
        <a:bodyPr/>
        <a:lstStyle/>
        <a:p>
          <a:endParaRPr lang="en-US"/>
        </a:p>
      </dgm:t>
    </dgm:pt>
    <dgm:pt modelId="{E0AB7204-415C-47C7-BFD1-BDF983ED7B30}" type="pres">
      <dgm:prSet presAssocID="{C8899EA3-E195-421F-87A6-2807F0776958}" presName="sibTransFirstNode" presStyleLbl="bgShp" presStyleIdx="0" presStyleCnt="1"/>
      <dgm:spPr/>
      <dgm:t>
        <a:bodyPr/>
        <a:lstStyle/>
        <a:p>
          <a:endParaRPr lang="en-US"/>
        </a:p>
      </dgm:t>
    </dgm:pt>
    <dgm:pt modelId="{F240AD92-5A5C-401F-BC28-DF81448EEC99}" type="pres">
      <dgm:prSet presAssocID="{6600078D-A62C-40D2-BC6A-053392B6F833}" presName="nodeFollowingNodes" presStyleLbl="node1" presStyleIdx="1" presStyleCnt="4">
        <dgm:presLayoutVars>
          <dgm:bulletEnabled val="1"/>
        </dgm:presLayoutVars>
      </dgm:prSet>
      <dgm:spPr/>
      <dgm:t>
        <a:bodyPr/>
        <a:lstStyle/>
        <a:p>
          <a:endParaRPr lang="en-US"/>
        </a:p>
      </dgm:t>
    </dgm:pt>
    <dgm:pt modelId="{732161C4-D6D0-4943-B4F9-3E344BC3A8BB}" type="pres">
      <dgm:prSet presAssocID="{CA3FAE05-49A9-4EE6-8633-E3CFECA5C338}" presName="nodeFollowingNodes" presStyleLbl="node1" presStyleIdx="2" presStyleCnt="4">
        <dgm:presLayoutVars>
          <dgm:bulletEnabled val="1"/>
        </dgm:presLayoutVars>
      </dgm:prSet>
      <dgm:spPr/>
      <dgm:t>
        <a:bodyPr/>
        <a:lstStyle/>
        <a:p>
          <a:endParaRPr lang="en-US"/>
        </a:p>
      </dgm:t>
    </dgm:pt>
    <dgm:pt modelId="{CCAFA7C0-A6B1-4976-9A09-A0FE096AD52C}" type="pres">
      <dgm:prSet presAssocID="{06FC634B-170A-4CF8-A3C4-C84DBD3A6BCB}" presName="nodeFollowingNodes" presStyleLbl="node1" presStyleIdx="3" presStyleCnt="4">
        <dgm:presLayoutVars>
          <dgm:bulletEnabled val="1"/>
        </dgm:presLayoutVars>
      </dgm:prSet>
      <dgm:spPr/>
      <dgm:t>
        <a:bodyPr/>
        <a:lstStyle/>
        <a:p>
          <a:endParaRPr lang="en-US"/>
        </a:p>
      </dgm:t>
    </dgm:pt>
  </dgm:ptLst>
  <dgm:cxnLst>
    <dgm:cxn modelId="{C2C292A6-7C81-4C46-92E5-B092C15116D4}" srcId="{C54ECC7D-C76D-46C8-8FF6-C6160711F788}" destId="{06FC634B-170A-4CF8-A3C4-C84DBD3A6BCB}" srcOrd="3" destOrd="0" parTransId="{57A586DE-0DC1-4338-925F-771E39ACF8CF}" sibTransId="{94BB0F96-9E02-451E-B3DA-19B82DA6E74B}"/>
    <dgm:cxn modelId="{AAF6603E-1486-4F70-8607-A7B13BE00ED1}" srcId="{C54ECC7D-C76D-46C8-8FF6-C6160711F788}" destId="{6600078D-A62C-40D2-BC6A-053392B6F833}" srcOrd="1" destOrd="0" parTransId="{FBCEAF92-D809-44E6-AF08-0F8FD4F5F142}" sibTransId="{A5B8219A-0B53-4179-A760-ACAD2C89BD39}"/>
    <dgm:cxn modelId="{A70622EA-EC56-4395-9010-9E4A6B3A424C}" srcId="{C54ECC7D-C76D-46C8-8FF6-C6160711F788}" destId="{FEFD130F-9B12-4E98-98CA-32F2DC56B301}" srcOrd="0" destOrd="0" parTransId="{428F11D2-F4CA-46E6-A212-13035AF757C4}" sibTransId="{C8899EA3-E195-421F-87A6-2807F0776958}"/>
    <dgm:cxn modelId="{904EE4ED-0D8C-4724-914C-88EEB5F693D6}" type="presOf" srcId="{C54ECC7D-C76D-46C8-8FF6-C6160711F788}" destId="{E370EAB3-E27C-41EE-826A-BD500E3BFF70}" srcOrd="0" destOrd="0" presId="urn:microsoft.com/office/officeart/2005/8/layout/cycle3"/>
    <dgm:cxn modelId="{40426FBB-62F7-4620-B653-574702E93D0B}" type="presOf" srcId="{C8899EA3-E195-421F-87A6-2807F0776958}" destId="{E0AB7204-415C-47C7-BFD1-BDF983ED7B30}" srcOrd="0" destOrd="0" presId="urn:microsoft.com/office/officeart/2005/8/layout/cycle3"/>
    <dgm:cxn modelId="{C38245A7-305E-447B-8729-360EECE5E7BA}" type="presOf" srcId="{06FC634B-170A-4CF8-A3C4-C84DBD3A6BCB}" destId="{CCAFA7C0-A6B1-4976-9A09-A0FE096AD52C}" srcOrd="0" destOrd="0" presId="urn:microsoft.com/office/officeart/2005/8/layout/cycle3"/>
    <dgm:cxn modelId="{DBA49836-38A3-4075-996A-FDCFBC884700}" type="presOf" srcId="{6600078D-A62C-40D2-BC6A-053392B6F833}" destId="{F240AD92-5A5C-401F-BC28-DF81448EEC99}" srcOrd="0" destOrd="0" presId="urn:microsoft.com/office/officeart/2005/8/layout/cycle3"/>
    <dgm:cxn modelId="{8AD89461-CFC5-41A4-8EDF-081ABE97718F}" type="presOf" srcId="{FEFD130F-9B12-4E98-98CA-32F2DC56B301}" destId="{0C28C520-522B-4A7A-AD3D-C7A2C75AC327}" srcOrd="0" destOrd="0" presId="urn:microsoft.com/office/officeart/2005/8/layout/cycle3"/>
    <dgm:cxn modelId="{AA557FBF-9D73-47F2-A84F-1D87D9F51C6B}" type="presOf" srcId="{CA3FAE05-49A9-4EE6-8633-E3CFECA5C338}" destId="{732161C4-D6D0-4943-B4F9-3E344BC3A8BB}" srcOrd="0" destOrd="0" presId="urn:microsoft.com/office/officeart/2005/8/layout/cycle3"/>
    <dgm:cxn modelId="{051D2726-C945-4A19-AECC-B7938388151F}" srcId="{C54ECC7D-C76D-46C8-8FF6-C6160711F788}" destId="{CA3FAE05-49A9-4EE6-8633-E3CFECA5C338}" srcOrd="2" destOrd="0" parTransId="{04075DC7-BC72-47D4-94F1-31DA930C413A}" sibTransId="{B39069C2-F4BA-4193-B192-CCD5BBCBFDFD}"/>
    <dgm:cxn modelId="{55F77E87-3729-468D-BA5C-F98783DE5AB0}" type="presParOf" srcId="{E370EAB3-E27C-41EE-826A-BD500E3BFF70}" destId="{8F330A5D-BA76-48E5-8432-CE83AC6CE248}" srcOrd="0" destOrd="0" presId="urn:microsoft.com/office/officeart/2005/8/layout/cycle3"/>
    <dgm:cxn modelId="{1E14A7D7-9701-4AF1-BEF8-59AF862747F6}" type="presParOf" srcId="{8F330A5D-BA76-48E5-8432-CE83AC6CE248}" destId="{0C28C520-522B-4A7A-AD3D-C7A2C75AC327}" srcOrd="0" destOrd="0" presId="urn:microsoft.com/office/officeart/2005/8/layout/cycle3"/>
    <dgm:cxn modelId="{7B37926C-7FD0-4EF6-AF81-039790C85F92}" type="presParOf" srcId="{8F330A5D-BA76-48E5-8432-CE83AC6CE248}" destId="{E0AB7204-415C-47C7-BFD1-BDF983ED7B30}" srcOrd="1" destOrd="0" presId="urn:microsoft.com/office/officeart/2005/8/layout/cycle3"/>
    <dgm:cxn modelId="{E5E769E2-31A8-4C21-B4B8-3308EF229911}" type="presParOf" srcId="{8F330A5D-BA76-48E5-8432-CE83AC6CE248}" destId="{F240AD92-5A5C-401F-BC28-DF81448EEC99}" srcOrd="2" destOrd="0" presId="urn:microsoft.com/office/officeart/2005/8/layout/cycle3"/>
    <dgm:cxn modelId="{D00E6CAD-0043-40D6-AAC1-0C6BA9D37A49}" type="presParOf" srcId="{8F330A5D-BA76-48E5-8432-CE83AC6CE248}" destId="{732161C4-D6D0-4943-B4F9-3E344BC3A8BB}" srcOrd="3" destOrd="0" presId="urn:microsoft.com/office/officeart/2005/8/layout/cycle3"/>
    <dgm:cxn modelId="{5A1EFF64-0AA8-4993-B410-34BF723B8757}" type="presParOf" srcId="{8F330A5D-BA76-48E5-8432-CE83AC6CE248}" destId="{CCAFA7C0-A6B1-4976-9A09-A0FE096AD52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BB5BEE-9377-485D-AAAB-5CBEB0AEE793}" type="doc">
      <dgm:prSet loTypeId="urn:microsoft.com/office/officeart/2005/8/layout/pyramid1" loCatId="pyramid" qsTypeId="urn:microsoft.com/office/officeart/2005/8/quickstyle/simple1" qsCatId="simple" csTypeId="urn:microsoft.com/office/officeart/2005/8/colors/colorful2" csCatId="colorful"/>
      <dgm:spPr/>
    </dgm:pt>
    <dgm:pt modelId="{5D84F125-8522-42CE-A530-18CF09147415}">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effectLst/>
              <a:latin typeface="Tahoma" charset="0"/>
            </a:rPr>
            <a:t>Documents</a:t>
          </a:r>
        </a:p>
      </dgm:t>
    </dgm:pt>
    <dgm:pt modelId="{179F2138-77C4-4490-8EA6-D58189F6BD66}" type="parTrans" cxnId="{842EB74C-896B-4554-BABC-064F225CC045}">
      <dgm:prSet/>
      <dgm:spPr/>
      <dgm:t>
        <a:bodyPr/>
        <a:lstStyle/>
        <a:p>
          <a:endParaRPr lang="en-US"/>
        </a:p>
      </dgm:t>
    </dgm:pt>
    <dgm:pt modelId="{DD32D509-2BB7-4AC6-9CC2-D8270158F1D0}" type="sibTrans" cxnId="{842EB74C-896B-4554-BABC-064F225CC045}">
      <dgm:prSet/>
      <dgm:spPr/>
      <dgm:t>
        <a:bodyPr/>
        <a:lstStyle/>
        <a:p>
          <a:endParaRPr lang="en-US"/>
        </a:p>
      </dgm:t>
    </dgm:pt>
    <dgm:pt modelId="{DA31E2E7-1D7F-4DF4-9BCA-C9F18260FD8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effectLst/>
              <a:latin typeface="Tahoma" charset="0"/>
            </a:rPr>
            <a:t>Ideas</a:t>
          </a:r>
        </a:p>
      </dgm:t>
    </dgm:pt>
    <dgm:pt modelId="{0E3EC19B-5649-48C4-8F09-F80D210A03D3}" type="parTrans" cxnId="{32843307-CD13-4E9A-B757-E81F2AFC0235}">
      <dgm:prSet/>
      <dgm:spPr/>
      <dgm:t>
        <a:bodyPr/>
        <a:lstStyle/>
        <a:p>
          <a:endParaRPr lang="en-US"/>
        </a:p>
      </dgm:t>
    </dgm:pt>
    <dgm:pt modelId="{4ADABAE7-AEB5-4738-B422-9138E8C8FF59}" type="sibTrans" cxnId="{32843307-CD13-4E9A-B757-E81F2AFC0235}">
      <dgm:prSet/>
      <dgm:spPr/>
      <dgm:t>
        <a:bodyPr/>
        <a:lstStyle/>
        <a:p>
          <a:endParaRPr lang="en-US"/>
        </a:p>
      </dgm:t>
    </dgm:pt>
    <dgm:pt modelId="{8647E4E0-60D2-4FD1-BFB8-DB40E1C0C86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effectLst/>
              <a:latin typeface="Tahoma" charset="0"/>
            </a:rPr>
            <a:t>Information</a:t>
          </a:r>
        </a:p>
      </dgm:t>
    </dgm:pt>
    <dgm:pt modelId="{BA96C01C-E99D-4C5E-8CD2-8FBD6824D0E7}" type="parTrans" cxnId="{F694C082-EA70-4EF5-8053-73858A4E1E6F}">
      <dgm:prSet/>
      <dgm:spPr/>
      <dgm:t>
        <a:bodyPr/>
        <a:lstStyle/>
        <a:p>
          <a:endParaRPr lang="en-US"/>
        </a:p>
      </dgm:t>
    </dgm:pt>
    <dgm:pt modelId="{F7D6D85A-30F5-4E92-9B3F-3E028657737F}" type="sibTrans" cxnId="{F694C082-EA70-4EF5-8053-73858A4E1E6F}">
      <dgm:prSet/>
      <dgm:spPr/>
      <dgm:t>
        <a:bodyPr/>
        <a:lstStyle/>
        <a:p>
          <a:endParaRPr lang="en-US"/>
        </a:p>
      </dgm:t>
    </dgm:pt>
    <dgm:pt modelId="{78F1001A-0E4F-458D-88A1-D7C2D174CCC3}" type="pres">
      <dgm:prSet presAssocID="{E1BB5BEE-9377-485D-AAAB-5CBEB0AEE793}" presName="Name0" presStyleCnt="0">
        <dgm:presLayoutVars>
          <dgm:dir/>
          <dgm:animLvl val="lvl"/>
          <dgm:resizeHandles val="exact"/>
        </dgm:presLayoutVars>
      </dgm:prSet>
      <dgm:spPr/>
    </dgm:pt>
    <dgm:pt modelId="{6B1B4BFE-C11A-44FF-93FF-891EF882AA85}" type="pres">
      <dgm:prSet presAssocID="{5D84F125-8522-42CE-A530-18CF09147415}" presName="Name8" presStyleCnt="0"/>
      <dgm:spPr/>
    </dgm:pt>
    <dgm:pt modelId="{9DF18B80-1457-49F7-9C51-7E7D1D6D479E}" type="pres">
      <dgm:prSet presAssocID="{5D84F125-8522-42CE-A530-18CF09147415}" presName="level" presStyleLbl="node1" presStyleIdx="0" presStyleCnt="3">
        <dgm:presLayoutVars>
          <dgm:chMax val="1"/>
          <dgm:bulletEnabled val="1"/>
        </dgm:presLayoutVars>
      </dgm:prSet>
      <dgm:spPr/>
      <dgm:t>
        <a:bodyPr/>
        <a:lstStyle/>
        <a:p>
          <a:endParaRPr lang="en-US"/>
        </a:p>
      </dgm:t>
    </dgm:pt>
    <dgm:pt modelId="{A7719617-19DC-4B80-9D8F-125652190EA7}" type="pres">
      <dgm:prSet presAssocID="{5D84F125-8522-42CE-A530-18CF09147415}" presName="levelTx" presStyleLbl="revTx" presStyleIdx="0" presStyleCnt="0">
        <dgm:presLayoutVars>
          <dgm:chMax val="1"/>
          <dgm:bulletEnabled val="1"/>
        </dgm:presLayoutVars>
      </dgm:prSet>
      <dgm:spPr/>
      <dgm:t>
        <a:bodyPr/>
        <a:lstStyle/>
        <a:p>
          <a:endParaRPr lang="en-US"/>
        </a:p>
      </dgm:t>
    </dgm:pt>
    <dgm:pt modelId="{6565CB9F-C32D-4888-953B-FD8E0B0D3381}" type="pres">
      <dgm:prSet presAssocID="{DA31E2E7-1D7F-4DF4-9BCA-C9F18260FD84}" presName="Name8" presStyleCnt="0"/>
      <dgm:spPr/>
    </dgm:pt>
    <dgm:pt modelId="{D0314425-07BA-41A2-B840-C953A413830A}" type="pres">
      <dgm:prSet presAssocID="{DA31E2E7-1D7F-4DF4-9BCA-C9F18260FD84}" presName="level" presStyleLbl="node1" presStyleIdx="1" presStyleCnt="3">
        <dgm:presLayoutVars>
          <dgm:chMax val="1"/>
          <dgm:bulletEnabled val="1"/>
        </dgm:presLayoutVars>
      </dgm:prSet>
      <dgm:spPr/>
      <dgm:t>
        <a:bodyPr/>
        <a:lstStyle/>
        <a:p>
          <a:endParaRPr lang="en-US"/>
        </a:p>
      </dgm:t>
    </dgm:pt>
    <dgm:pt modelId="{27069A63-E03A-4BCB-9578-43274F891195}" type="pres">
      <dgm:prSet presAssocID="{DA31E2E7-1D7F-4DF4-9BCA-C9F18260FD84}" presName="levelTx" presStyleLbl="revTx" presStyleIdx="0" presStyleCnt="0">
        <dgm:presLayoutVars>
          <dgm:chMax val="1"/>
          <dgm:bulletEnabled val="1"/>
        </dgm:presLayoutVars>
      </dgm:prSet>
      <dgm:spPr/>
      <dgm:t>
        <a:bodyPr/>
        <a:lstStyle/>
        <a:p>
          <a:endParaRPr lang="en-US"/>
        </a:p>
      </dgm:t>
    </dgm:pt>
    <dgm:pt modelId="{3DCB7B0F-4D70-4CAB-B20E-972CB07AFC27}" type="pres">
      <dgm:prSet presAssocID="{8647E4E0-60D2-4FD1-BFB8-DB40E1C0C869}" presName="Name8" presStyleCnt="0"/>
      <dgm:spPr/>
    </dgm:pt>
    <dgm:pt modelId="{C71A895D-537C-4396-B038-78B176798CF8}" type="pres">
      <dgm:prSet presAssocID="{8647E4E0-60D2-4FD1-BFB8-DB40E1C0C869}" presName="level" presStyleLbl="node1" presStyleIdx="2" presStyleCnt="3">
        <dgm:presLayoutVars>
          <dgm:chMax val="1"/>
          <dgm:bulletEnabled val="1"/>
        </dgm:presLayoutVars>
      </dgm:prSet>
      <dgm:spPr/>
      <dgm:t>
        <a:bodyPr/>
        <a:lstStyle/>
        <a:p>
          <a:endParaRPr lang="en-US"/>
        </a:p>
      </dgm:t>
    </dgm:pt>
    <dgm:pt modelId="{6D1D9791-C2F9-4F34-A65A-D12A398CEA5B}" type="pres">
      <dgm:prSet presAssocID="{8647E4E0-60D2-4FD1-BFB8-DB40E1C0C869}" presName="levelTx" presStyleLbl="revTx" presStyleIdx="0" presStyleCnt="0">
        <dgm:presLayoutVars>
          <dgm:chMax val="1"/>
          <dgm:bulletEnabled val="1"/>
        </dgm:presLayoutVars>
      </dgm:prSet>
      <dgm:spPr/>
      <dgm:t>
        <a:bodyPr/>
        <a:lstStyle/>
        <a:p>
          <a:endParaRPr lang="en-US"/>
        </a:p>
      </dgm:t>
    </dgm:pt>
  </dgm:ptLst>
  <dgm:cxnLst>
    <dgm:cxn modelId="{51A5C46B-0459-4D2A-8F14-02FD991E8D10}" type="presOf" srcId="{5D84F125-8522-42CE-A530-18CF09147415}" destId="{9DF18B80-1457-49F7-9C51-7E7D1D6D479E}" srcOrd="0" destOrd="0" presId="urn:microsoft.com/office/officeart/2005/8/layout/pyramid1"/>
    <dgm:cxn modelId="{B613A771-92D3-48DC-B8A9-90CDD15ABE4C}" type="presOf" srcId="{DA31E2E7-1D7F-4DF4-9BCA-C9F18260FD84}" destId="{D0314425-07BA-41A2-B840-C953A413830A}" srcOrd="0" destOrd="0" presId="urn:microsoft.com/office/officeart/2005/8/layout/pyramid1"/>
    <dgm:cxn modelId="{B48FABD0-1A60-42E7-AC55-C9E03BCAD74F}" type="presOf" srcId="{5D84F125-8522-42CE-A530-18CF09147415}" destId="{A7719617-19DC-4B80-9D8F-125652190EA7}" srcOrd="1" destOrd="0" presId="urn:microsoft.com/office/officeart/2005/8/layout/pyramid1"/>
    <dgm:cxn modelId="{07A0CB0E-C2CC-4BC6-8228-87300568E808}" type="presOf" srcId="{DA31E2E7-1D7F-4DF4-9BCA-C9F18260FD84}" destId="{27069A63-E03A-4BCB-9578-43274F891195}" srcOrd="1" destOrd="0" presId="urn:microsoft.com/office/officeart/2005/8/layout/pyramid1"/>
    <dgm:cxn modelId="{44B7D7C8-D018-44DC-B953-11B8EE9AF191}" type="presOf" srcId="{E1BB5BEE-9377-485D-AAAB-5CBEB0AEE793}" destId="{78F1001A-0E4F-458D-88A1-D7C2D174CCC3}" srcOrd="0" destOrd="0" presId="urn:microsoft.com/office/officeart/2005/8/layout/pyramid1"/>
    <dgm:cxn modelId="{F460B825-C6EB-4A53-9ECB-E2B23DEDDE60}" type="presOf" srcId="{8647E4E0-60D2-4FD1-BFB8-DB40E1C0C869}" destId="{C71A895D-537C-4396-B038-78B176798CF8}" srcOrd="0" destOrd="0" presId="urn:microsoft.com/office/officeart/2005/8/layout/pyramid1"/>
    <dgm:cxn modelId="{F694C082-EA70-4EF5-8053-73858A4E1E6F}" srcId="{E1BB5BEE-9377-485D-AAAB-5CBEB0AEE793}" destId="{8647E4E0-60D2-4FD1-BFB8-DB40E1C0C869}" srcOrd="2" destOrd="0" parTransId="{BA96C01C-E99D-4C5E-8CD2-8FBD6824D0E7}" sibTransId="{F7D6D85A-30F5-4E92-9B3F-3E028657737F}"/>
    <dgm:cxn modelId="{32843307-CD13-4E9A-B757-E81F2AFC0235}" srcId="{E1BB5BEE-9377-485D-AAAB-5CBEB0AEE793}" destId="{DA31E2E7-1D7F-4DF4-9BCA-C9F18260FD84}" srcOrd="1" destOrd="0" parTransId="{0E3EC19B-5649-48C4-8F09-F80D210A03D3}" sibTransId="{4ADABAE7-AEB5-4738-B422-9138E8C8FF59}"/>
    <dgm:cxn modelId="{842EB74C-896B-4554-BABC-064F225CC045}" srcId="{E1BB5BEE-9377-485D-AAAB-5CBEB0AEE793}" destId="{5D84F125-8522-42CE-A530-18CF09147415}" srcOrd="0" destOrd="0" parTransId="{179F2138-77C4-4490-8EA6-D58189F6BD66}" sibTransId="{DD32D509-2BB7-4AC6-9CC2-D8270158F1D0}"/>
    <dgm:cxn modelId="{73A436DA-6A19-4CCE-B87F-E083B9051BCD}" type="presOf" srcId="{8647E4E0-60D2-4FD1-BFB8-DB40E1C0C869}" destId="{6D1D9791-C2F9-4F34-A65A-D12A398CEA5B}" srcOrd="1" destOrd="0" presId="urn:microsoft.com/office/officeart/2005/8/layout/pyramid1"/>
    <dgm:cxn modelId="{080DAB42-20C2-4A14-8183-E50DDD5D7D44}" type="presParOf" srcId="{78F1001A-0E4F-458D-88A1-D7C2D174CCC3}" destId="{6B1B4BFE-C11A-44FF-93FF-891EF882AA85}" srcOrd="0" destOrd="0" presId="urn:microsoft.com/office/officeart/2005/8/layout/pyramid1"/>
    <dgm:cxn modelId="{A1A26AFA-E1A3-4670-82EF-28AA1C6A55A9}" type="presParOf" srcId="{6B1B4BFE-C11A-44FF-93FF-891EF882AA85}" destId="{9DF18B80-1457-49F7-9C51-7E7D1D6D479E}" srcOrd="0" destOrd="0" presId="urn:microsoft.com/office/officeart/2005/8/layout/pyramid1"/>
    <dgm:cxn modelId="{7241A377-6EEB-4BDC-B5EC-9945EB3E615F}" type="presParOf" srcId="{6B1B4BFE-C11A-44FF-93FF-891EF882AA85}" destId="{A7719617-19DC-4B80-9D8F-125652190EA7}" srcOrd="1" destOrd="0" presId="urn:microsoft.com/office/officeart/2005/8/layout/pyramid1"/>
    <dgm:cxn modelId="{82898D1C-A7A4-40F3-B3AF-3FCE38B04BAC}" type="presParOf" srcId="{78F1001A-0E4F-458D-88A1-D7C2D174CCC3}" destId="{6565CB9F-C32D-4888-953B-FD8E0B0D3381}" srcOrd="1" destOrd="0" presId="urn:microsoft.com/office/officeart/2005/8/layout/pyramid1"/>
    <dgm:cxn modelId="{F0DC41CF-E13F-4531-985D-7274031005DD}" type="presParOf" srcId="{6565CB9F-C32D-4888-953B-FD8E0B0D3381}" destId="{D0314425-07BA-41A2-B840-C953A413830A}" srcOrd="0" destOrd="0" presId="urn:microsoft.com/office/officeart/2005/8/layout/pyramid1"/>
    <dgm:cxn modelId="{F327720F-EB39-48AA-8180-1A772497025F}" type="presParOf" srcId="{6565CB9F-C32D-4888-953B-FD8E0B0D3381}" destId="{27069A63-E03A-4BCB-9578-43274F891195}" srcOrd="1" destOrd="0" presId="urn:microsoft.com/office/officeart/2005/8/layout/pyramid1"/>
    <dgm:cxn modelId="{979963CB-E67C-46A9-A5C1-FB58F06249B8}" type="presParOf" srcId="{78F1001A-0E4F-458D-88A1-D7C2D174CCC3}" destId="{3DCB7B0F-4D70-4CAB-B20E-972CB07AFC27}" srcOrd="2" destOrd="0" presId="urn:microsoft.com/office/officeart/2005/8/layout/pyramid1"/>
    <dgm:cxn modelId="{568751ED-39DD-4299-81C2-7E5A2A149128}" type="presParOf" srcId="{3DCB7B0F-4D70-4CAB-B20E-972CB07AFC27}" destId="{C71A895D-537C-4396-B038-78B176798CF8}" srcOrd="0" destOrd="0" presId="urn:microsoft.com/office/officeart/2005/8/layout/pyramid1"/>
    <dgm:cxn modelId="{912E526F-9503-46A6-B32E-4EB8CF80936D}" type="presParOf" srcId="{3DCB7B0F-4D70-4CAB-B20E-972CB07AFC27}" destId="{6D1D9791-C2F9-4F34-A65A-D12A398CEA5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CDA77-FA18-4856-8C88-D21468A3E60B}">
      <dsp:nvSpPr>
        <dsp:cNvPr id="0" name=""/>
        <dsp:cNvSpPr/>
      </dsp:nvSpPr>
      <dsp:spPr>
        <a:xfrm>
          <a:off x="2103120" y="1988820"/>
          <a:ext cx="2430779" cy="2430779"/>
        </a:xfrm>
        <a:prstGeom prst="gear9">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Overproduction</a:t>
          </a:r>
          <a:endParaRPr lang="en-US" sz="1600" kern="1200" dirty="0"/>
        </a:p>
      </dsp:txBody>
      <dsp:txXfrm>
        <a:off x="2591815" y="2558218"/>
        <a:ext cx="1453389" cy="1249471"/>
      </dsp:txXfrm>
    </dsp:sp>
    <dsp:sp modelId="{17B1A871-3328-41CF-9989-EDA552528B68}">
      <dsp:nvSpPr>
        <dsp:cNvPr id="0" name=""/>
        <dsp:cNvSpPr/>
      </dsp:nvSpPr>
      <dsp:spPr>
        <a:xfrm>
          <a:off x="688848" y="1414272"/>
          <a:ext cx="1767840" cy="1767840"/>
        </a:xfrm>
        <a:prstGeom prst="gear6">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Abandonment</a:t>
          </a:r>
          <a:endParaRPr lang="en-US" sz="1600" kern="1200" dirty="0"/>
        </a:p>
      </dsp:txBody>
      <dsp:txXfrm>
        <a:off x="1133907" y="1862021"/>
        <a:ext cx="877722" cy="872342"/>
      </dsp:txXfrm>
    </dsp:sp>
    <dsp:sp modelId="{376F59C3-3C07-43ED-ADF7-9A3B86905077}">
      <dsp:nvSpPr>
        <dsp:cNvPr id="0" name=""/>
        <dsp:cNvSpPr/>
      </dsp:nvSpPr>
      <dsp:spPr>
        <a:xfrm rot="20700000">
          <a:off x="1679018" y="194642"/>
          <a:ext cx="1732122" cy="1732122"/>
        </a:xfrm>
        <a:prstGeom prst="gear6">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Recovery</a:t>
          </a:r>
          <a:endParaRPr lang="en-US" sz="1600" kern="1200" dirty="0"/>
        </a:p>
      </dsp:txBody>
      <dsp:txXfrm rot="-20700000">
        <a:off x="2058924" y="574548"/>
        <a:ext cx="972312" cy="972312"/>
      </dsp:txXfrm>
    </dsp:sp>
    <dsp:sp modelId="{4B2D355B-DA0A-4B95-BD01-8F36BBD0E05A}">
      <dsp:nvSpPr>
        <dsp:cNvPr id="0" name=""/>
        <dsp:cNvSpPr/>
      </dsp:nvSpPr>
      <dsp:spPr>
        <a:xfrm>
          <a:off x="1918686" y="1620609"/>
          <a:ext cx="3111398" cy="3111398"/>
        </a:xfrm>
        <a:prstGeom prst="circularArrow">
          <a:avLst>
            <a:gd name="adj1" fmla="val 4687"/>
            <a:gd name="adj2" fmla="val 299029"/>
            <a:gd name="adj3" fmla="val 2521328"/>
            <a:gd name="adj4" fmla="val 15850201"/>
            <a:gd name="adj5" fmla="val 5469"/>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D066DE8E-E39A-4D1E-87AF-11DBB147EE0C}">
      <dsp:nvSpPr>
        <dsp:cNvPr id="0" name=""/>
        <dsp:cNvSpPr/>
      </dsp:nvSpPr>
      <dsp:spPr>
        <a:xfrm>
          <a:off x="375766" y="1022149"/>
          <a:ext cx="2260625" cy="2260625"/>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E8640D4-2396-4848-A84A-27292B921A3F}">
      <dsp:nvSpPr>
        <dsp:cNvPr id="0" name=""/>
        <dsp:cNvSpPr/>
      </dsp:nvSpPr>
      <dsp:spPr>
        <a:xfrm>
          <a:off x="1278361" y="-185723"/>
          <a:ext cx="2437409" cy="2437409"/>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 Id="rId2"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8E521B-514A-4DE5-9AF1-3733A8BC9E8C}" type="datetimeFigureOut">
              <a:rPr lang="en-US" smtClean="0"/>
              <a:pPr/>
              <a:t>4/17/12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C9D2B1-687F-408F-BBBB-CEBCEF711863}" type="slidenum">
              <a:rPr lang="en-US" smtClean="0"/>
              <a:pPr/>
              <a:t>‹#›</a:t>
            </a:fld>
            <a:endParaRPr lang="en-US" dirty="0"/>
          </a:p>
        </p:txBody>
      </p:sp>
    </p:spTree>
    <p:extLst>
      <p:ext uri="{BB962C8B-B14F-4D97-AF65-F5344CB8AC3E}">
        <p14:creationId xmlns:p14="http://schemas.microsoft.com/office/powerpoint/2010/main" val="1417576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satisfice.com/tools/satisfice-tsm-4p.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ebsitegrader.com/" TargetMode="External"/><Relationship Id="rId4" Type="http://schemas.openxmlformats.org/officeDocument/2006/relationships/hyperlink" Target="http://www.seositecheckup.com/"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 Id="rId3" Type="http://schemas.openxmlformats.org/officeDocument/2006/relationships/hyperlink" Target="http://www.youtube.com/watch?v=vJG698U2Mvo"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Tool: http://www.websequencediagrams.com/</a:t>
            </a:r>
          </a:p>
          <a:p>
            <a:r>
              <a:rPr lang="en-US" dirty="0" smtClean="0"/>
              <a:t> </a:t>
            </a:r>
          </a:p>
          <a:p>
            <a:endParaRPr lang="en-US" dirty="0" smtClean="0"/>
          </a:p>
          <a:p>
            <a:r>
              <a:rPr lang="en-US" dirty="0" smtClean="0"/>
              <a:t>Diagram image: </a:t>
            </a:r>
          </a:p>
          <a:p>
            <a:r>
              <a:rPr lang="en-US" dirty="0" smtClean="0"/>
              <a:t>http://www.websequencediagrams.com/cgi-bin/cdraw?lz=bG9vcCBQZXJpb2RpYyBQb2xsIGZvciBEYXRhCkNhbGxDZW50ZXJTb2Z0d2FyZV9EYXRhRXh0cmFjdC0-AAIeOiBXcml0ZSBkYXRhIHRvIGUAMQYgZmlsZQplbmQKCgB3BVNjaGVkdWxlcgoKYWx0AHQFIGF2YWlsYWJsZQCBBwV0cmFuc2ZlcgoAfRRXUy0-RmFzdENyZWRpdFNlcnZpY2VzX1dTOiBBdXRoZW50aWNhdG9uIFJlcXVlc3QKbm90ZSByaWdodCBvZiAAPRUKICAgIGNsaWVudF9pZAACDHBhc3N3b3JkCmVuZCBub3RlCgBnFQCCBhUAgH8Uc3BvbnNlIACBDwZsZWYAgQ8FAIE6FQCBDwVzZXNzaW9uX2kAdgsAgX0XAIJ8IACCCAcAgyNGTG9jawCDUwUsIHZlcnNpb24sIHN0YXJ0IG5ldwCEEzRXUzogUmV0dXJuAIUEBgCDFCEAhGsNZGF0YV88dGltZV9kYXRlPi54bWwAhA0vU2VuZCAAhWIHAFwnAIMSEiAgIAB2FgCENQkAhCcYAIU_E0RhdGFVcGxvYWQ6IFQAhgsHAIIJFACEJBoAbR4AVh0AcSFWYWxpZGF0ZSBhbmQgdQCBIgUAHzMAg3EGc3VsAIcXBXYATgZpb24AhX8hAIITCgCHNwVyAD8FAIYaDQCGei9Db25maXJtAHkFAIZrPQB3GAplbHNlIE5vAIoZBgCHRYIsAIcWNE5vAIxTBk5vdGlmaWMAhEoLAIckLgCLQDcAhAVJAIQ0DG5kCgCOQgU&amp;s=modern-blu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Diagram edit: </a:t>
            </a:r>
          </a:p>
          <a:p>
            <a:r>
              <a:rPr lang="en-US" dirty="0" smtClean="0"/>
              <a:t>http://www.websequencediagrams.com/?lz=bG9vcCBQZXJpb2RpYyBQb2xsIGZvciBEYXRhCkNhbGxDZW50ZXJTb2Z0d2FyZV9EYXRhRXh0cmFjdC0-AAIeOiBXcml0ZSBkYXRhIHRvIGUAMQYgZmlsZQplbmQKCgB3BVNjaGVkdWxlcgoKYWx0AHQFIGF2YWlsYWJsZQCBBwV0cmFuc2ZlcgoAfRRXUy0-RmFzdENyZWRpdFNlcnZpY2VzX1dTOiBBdXRoZW50aWNhdG9uIFJlcXVlc3QKbm90ZSByaWdodCBvZiAAPRUKICAgIGNsaWVudF9pZAACDHBhc3N3b3JkCmVuZCBub3RlCgBnFQCCBhUAgH8Uc3BvbnNlIACBDwZsZWYAgQ8FAIE6FQCBDwVzZXNzaW9uX2kAdgsAgX0XAIJ8IACCCAcAgyNGTG9jawCDUwUsIHZlcnNpb24sIHN0YXJ0IG5ldwCEEzRXUzogUmV0dXJuAIUEBgCDFCEAhGsNZGF0YV88dGltZV9kYXRlPi54bWwAhA0vU2VuZCAAhWIHAFwnAIMSEiAgIAB2FgCENQkAhCcYAIU_E0RhdGFVcGxvYWQ6IFQAhgsHAIIJFACEJBoAbR4AVh0AcSFWYWxpZGF0ZSBhbmQgdQCBIgUAHzMAg3EGc3VsAIcXBXYATgZpb24AhX8hAIITCgCHNwVyAD8FAIYaDQCGei9Db25maXJtAHkFAIZrPQB3GAplbHNlIE5vAIoZBgCHRYIsAIcWNE5vAIxTBk5vdGlmaWMAhEoLAIckLgCLQDcAhAVJAIQ0DG5kCgCOQgU&amp;s=modern-blue</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20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How is this like what you do today? </a:t>
            </a:r>
          </a:p>
          <a:p>
            <a:pPr marL="342900" indent="-342900">
              <a:buAutoNum type="arabicParenR"/>
            </a:pPr>
            <a:r>
              <a:rPr lang="en-US" dirty="0" smtClean="0"/>
              <a:t>How is this different? </a:t>
            </a:r>
          </a:p>
          <a:p>
            <a:pPr marL="342900" indent="-342900">
              <a:buAutoNum type="arabicParenR"/>
            </a:pPr>
            <a:r>
              <a:rPr lang="en-US" dirty="0" smtClean="0"/>
              <a:t>What can you change tomorrow?</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23</a:t>
            </a:fld>
            <a:endParaRPr lang="en-US" dirty="0"/>
          </a:p>
        </p:txBody>
      </p:sp>
    </p:spTree>
    <p:extLst>
      <p:ext uri="{BB962C8B-B14F-4D97-AF65-F5344CB8AC3E}">
        <p14:creationId xmlns:p14="http://schemas.microsoft.com/office/powerpoint/2010/main" val="2297701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http://www.istockphoto.com/stock-photo-12244142-building-a-website.php</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Publication: “</a:t>
            </a:r>
            <a:r>
              <a:rPr lang="en-US" b="0" dirty="0" smtClean="0"/>
              <a:t>Two-minute guide to determining software testing coverage</a:t>
            </a:r>
            <a:r>
              <a:rPr lang="en-US" dirty="0" smtClean="0"/>
              <a:t>” by Michael Kelly http://searchsoftwarequality.techtarget.com/tip/0,289483,sid92_gci1346754_mem1,00.html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514350" indent="-514350"/>
            <a:r>
              <a:rPr lang="en-US" sz="2200" dirty="0" smtClean="0"/>
              <a:t>Deciding what to test really involves two different questions:</a:t>
            </a:r>
          </a:p>
          <a:p>
            <a:pPr marL="914400" lvl="1" indent="-514350"/>
            <a:r>
              <a:rPr lang="en-US" sz="2000" dirty="0" smtClean="0"/>
              <a:t>Scope: "Out of everything that I could possibly test, which features are the right ones to test?" </a:t>
            </a:r>
          </a:p>
          <a:p>
            <a:pPr marL="914400" lvl="1" indent="-514350"/>
            <a:r>
              <a:rPr lang="en-US" sz="2000" dirty="0" smtClean="0"/>
              <a:t>Technique: "For each feature I am testing, how do I want to test that feature?" </a:t>
            </a:r>
          </a:p>
          <a:p>
            <a:pPr marL="514350" indent="-514350"/>
            <a:r>
              <a:rPr lang="en-US" sz="2200" dirty="0" smtClean="0"/>
              <a:t>Different quality criteria will lead to covering different product elements and different testing techniques.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Publication: “Prioritizing software testing on little time“ by Scott Barber: http://searchsoftwarequality.techtarget.com/expert/KnowledgebaseAnswer/0,289625,sid92_gci1296746_mem1,00.html</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27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Publication: “Heuristic Test Strategy Model” v4.8 by James Bach </a:t>
            </a:r>
            <a:r>
              <a:rPr lang="en-US" dirty="0" smtClean="0">
                <a:hlinkClick r:id="rId3"/>
              </a:rPr>
              <a:t>http://www.satisfice.com/tools/satisfice-tsm-4p.pdf</a:t>
            </a:r>
            <a:r>
              <a:rPr lang="en-US" dirty="0" smtClean="0"/>
              <a:t> </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28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31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Tool: http://browsershots.org/</a:t>
            </a:r>
          </a:p>
        </p:txBody>
      </p:sp>
      <p:sp>
        <p:nvSpPr>
          <p:cNvPr id="4" name="Slide Number Placeholder 3"/>
          <p:cNvSpPr>
            <a:spLocks noGrp="1"/>
          </p:cNvSpPr>
          <p:nvPr>
            <p:ph type="sldNum" sz="quarter" idx="10"/>
          </p:nvPr>
        </p:nvSpPr>
        <p:spPr/>
        <p:txBody>
          <a:bodyPr/>
          <a:lstStyle/>
          <a:p>
            <a:fld id="{8EC9D2B1-687F-408F-BBBB-CEBCEF711863}" type="slidenum">
              <a:rPr lang="en-US" smtClean="0"/>
              <a:pPr/>
              <a:t>33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indent="-514350"/>
            <a:r>
              <a:rPr lang="en-US" dirty="0" smtClean="0"/>
              <a:t>Basic Logistics</a:t>
            </a:r>
          </a:p>
          <a:p>
            <a:pPr marL="514350" indent="-514350"/>
            <a:r>
              <a:rPr lang="en-US" dirty="0" smtClean="0"/>
              <a:t>Who we are</a:t>
            </a:r>
          </a:p>
          <a:p>
            <a:pPr marL="514350" indent="-514350"/>
            <a:r>
              <a:rPr lang="en-US" dirty="0" smtClean="0"/>
              <a:t>Corse Format </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Tool: </a:t>
            </a:r>
            <a:r>
              <a:rPr lang="en-US" dirty="0" smtClean="0">
                <a:hlinkClick r:id="rId3"/>
              </a:rPr>
              <a:t>http://websitegrader.com/</a:t>
            </a:r>
            <a:endParaRPr lang="en-US" dirty="0" smtClean="0"/>
          </a:p>
          <a:p>
            <a:r>
              <a:rPr lang="en-US" dirty="0" smtClean="0"/>
              <a:t>Tool: </a:t>
            </a:r>
            <a:r>
              <a:rPr lang="en-US" dirty="0" smtClean="0">
                <a:hlinkClick r:id="rId4"/>
              </a:rPr>
              <a:t>http://www.seositecheckup.com</a:t>
            </a:r>
            <a:r>
              <a:rPr lang="en-US" dirty="0" smtClean="0"/>
              <a:t> </a:t>
            </a:r>
          </a:p>
          <a:p>
            <a:r>
              <a:rPr lang="en-US" dirty="0" smtClean="0"/>
              <a:t>Tool: http://www.quirksmode.org/m/table.html </a:t>
            </a:r>
            <a:endParaRPr lang="en-US" sz="1200" b="0" i="0" u="none" strike="noStrike"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rPr>
              <a:t>Tool: Section 508 validation: http://www.cynthiasays.com/</a:t>
            </a:r>
            <a:r>
              <a:rPr lang="en-US" dirty="0" smtClean="0"/>
              <a:t> </a:t>
            </a:r>
          </a:p>
          <a:p>
            <a:r>
              <a:rPr lang="en-US" sz="1200" b="0" i="0" u="none" strike="noStrike" kern="1200" dirty="0" smtClean="0">
                <a:solidFill>
                  <a:schemeClr val="tx1"/>
                </a:solidFill>
                <a:latin typeface="+mn-lt"/>
                <a:ea typeface="+mn-ea"/>
                <a:cs typeface="+mn-cs"/>
              </a:rPr>
              <a:t>Tool: CSS validation: http://jigsaw.w3.org/css-validator/</a:t>
            </a:r>
            <a:r>
              <a:rPr lang="en-US" dirty="0" smtClean="0"/>
              <a:t> </a:t>
            </a:r>
          </a:p>
          <a:p>
            <a:r>
              <a:rPr lang="en-US" sz="1200" b="0" i="0" u="none" strike="noStrike" kern="1200" dirty="0" smtClean="0">
                <a:solidFill>
                  <a:schemeClr val="tx1"/>
                </a:solidFill>
                <a:latin typeface="+mn-lt"/>
                <a:ea typeface="+mn-ea"/>
                <a:cs typeface="+mn-cs"/>
              </a:rPr>
              <a:t>Tool: HTML validation: http://validator.w3.org/check</a:t>
            </a:r>
            <a:r>
              <a:rPr lang="en-US" dirty="0" smtClean="0"/>
              <a:t> </a:t>
            </a:r>
          </a:p>
          <a:p>
            <a:r>
              <a:rPr lang="en-US" sz="1200" b="0" i="0" u="none" strike="noStrike" kern="1200" dirty="0" smtClean="0">
                <a:solidFill>
                  <a:schemeClr val="tx1"/>
                </a:solidFill>
                <a:latin typeface="+mn-lt"/>
                <a:ea typeface="+mn-ea"/>
                <a:cs typeface="+mn-cs"/>
              </a:rPr>
              <a:t>Tool: Feed Validation</a:t>
            </a:r>
            <a:r>
              <a:rPr lang="en-US" dirty="0" smtClean="0"/>
              <a:t> </a:t>
            </a:r>
            <a:r>
              <a:rPr lang="en-US" sz="1200" b="0" i="0" u="none" strike="noStrike" kern="1200" dirty="0" smtClean="0">
                <a:solidFill>
                  <a:schemeClr val="tx1"/>
                </a:solidFill>
                <a:latin typeface="+mn-lt"/>
                <a:ea typeface="+mn-ea"/>
                <a:cs typeface="+mn-cs"/>
              </a:rPr>
              <a:t>http://validator.w3.org/feed/ </a:t>
            </a:r>
            <a:r>
              <a:rPr lang="en-US" dirty="0" smtClean="0"/>
              <a:t> </a:t>
            </a:r>
          </a:p>
          <a:p>
            <a:r>
              <a:rPr lang="en-US" sz="1200" b="0" i="0" u="none" strike="noStrike" kern="1200" dirty="0" smtClean="0">
                <a:solidFill>
                  <a:schemeClr val="tx1"/>
                </a:solidFill>
                <a:latin typeface="+mn-lt"/>
                <a:ea typeface="+mn-ea"/>
                <a:cs typeface="+mn-cs"/>
              </a:rPr>
              <a:t>Tool: Link Validation</a:t>
            </a:r>
            <a:r>
              <a:rPr lang="en-US" dirty="0" smtClean="0"/>
              <a:t> </a:t>
            </a:r>
            <a:r>
              <a:rPr lang="en-US" sz="1200" b="0" i="0" u="none" strike="noStrike" kern="1200" dirty="0" smtClean="0">
                <a:solidFill>
                  <a:schemeClr val="tx1"/>
                </a:solidFill>
                <a:latin typeface="+mn-lt"/>
                <a:ea typeface="+mn-ea"/>
                <a:cs typeface="+mn-cs"/>
              </a:rPr>
              <a:t>http://validator.w3.org/checklink/ </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Tool: Cobertura http://cobertura.sourceforge.net/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EC9D2B1-687F-408F-BBBB-CEBCEF711863}" type="slidenum">
              <a:rPr lang="en-US" smtClean="0"/>
              <a:pPr/>
              <a:t>34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How is this like what you do today? </a:t>
            </a:r>
          </a:p>
          <a:p>
            <a:pPr marL="342900" indent="-342900">
              <a:buAutoNum type="arabicParenR"/>
            </a:pPr>
            <a:r>
              <a:rPr lang="en-US" dirty="0" smtClean="0"/>
              <a:t>How is this different? </a:t>
            </a:r>
          </a:p>
          <a:p>
            <a:pPr marL="342900" indent="-342900">
              <a:buAutoNum type="arabicParenR"/>
            </a:pPr>
            <a:r>
              <a:rPr lang="en-US" dirty="0" smtClean="0"/>
              <a:t>What can you change tomorrow?</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35</a:t>
            </a:fld>
            <a:endParaRPr lang="en-US" dirty="0"/>
          </a:p>
        </p:txBody>
      </p:sp>
    </p:spTree>
    <p:extLst>
      <p:ext uri="{BB962C8B-B14F-4D97-AF65-F5344CB8AC3E}">
        <p14:creationId xmlns:p14="http://schemas.microsoft.com/office/powerpoint/2010/main" val="322246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http://www.istockphoto.com/stock-photo-6451839-business-prophecies.php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36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Publication: “Using Heuristic Test Oracles” by Michael Kelly http://www.informit.com/articles/printerfriendly.aspx?p=463947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Publication: “Heuristic Test Oracles” by Douglas Hoffman http://www.softwarequalitymethods.com/Papers/STQE%20Heuristic.pdf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Publication: “Testing without a map” by Michael Bolton http://www.developsense.com/articles/2005-01-TestingWithoutAMap.pdf</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39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Publication: “Using Heuristic Test Oracles” by Michael Kelly http://www.informit.com/articles/printerfriendly.aspx?p=463947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Publication: “Heuristic Test Oracles” by Douglas Hoffman http://www.softwarequalitymethods.com/Papers/STQE%20Heuristic.pdf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Publication: “Testing without a map” by Michael Bolton http://www.developsense.com/articles/2005-01-TestingWithoutAMap.pdf</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40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How is this like what you do today? </a:t>
            </a:r>
          </a:p>
          <a:p>
            <a:pPr marL="342900" indent="-342900">
              <a:buAutoNum type="arabicParenR"/>
            </a:pPr>
            <a:r>
              <a:rPr lang="en-US" dirty="0" smtClean="0"/>
              <a:t>How is this different? </a:t>
            </a:r>
          </a:p>
          <a:p>
            <a:pPr marL="342900" indent="-342900">
              <a:buAutoNum type="arabicParenR"/>
            </a:pPr>
            <a:r>
              <a:rPr lang="en-US" dirty="0" smtClean="0"/>
              <a:t>What can you change tomorrow?</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46</a:t>
            </a:fld>
            <a:endParaRPr lang="en-US" dirty="0"/>
          </a:p>
        </p:txBody>
      </p:sp>
    </p:spTree>
    <p:extLst>
      <p:ext uri="{BB962C8B-B14F-4D97-AF65-F5344CB8AC3E}">
        <p14:creationId xmlns:p14="http://schemas.microsoft.com/office/powerpoint/2010/main" val="3682322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http://www.istockphoto.com/stock-photo-6712347-hand-drawing-empty-diagram.php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47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http://www.istockphoto.com/stock-photo-13476754-man-writing-binary-code-on-a-whiteboard.php</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52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Materials: pump, desks, wood, bolts, hose/tubing, water jug, funnel,</a:t>
            </a:r>
            <a:r>
              <a:rPr lang="en-US" baseline="0" dirty="0" smtClean="0"/>
              <a:t> power supply, ladder, timer, notepad, bottles, etc…</a:t>
            </a:r>
            <a:endParaRPr lang="en-US" dirty="0" smtClean="0"/>
          </a:p>
          <a:p>
            <a:endParaRPr lang="en-US" dirty="0" smtClean="0"/>
          </a:p>
          <a:p>
            <a:r>
              <a:rPr lang="en-US" dirty="0" smtClean="0"/>
              <a:t>Configuration</a:t>
            </a:r>
            <a:r>
              <a:rPr lang="en-US" baseline="0" dirty="0" smtClean="0"/>
              <a:t> </a:t>
            </a:r>
            <a:r>
              <a:rPr lang="en-US" dirty="0" smtClean="0"/>
              <a:t>Factors:</a:t>
            </a:r>
          </a:p>
          <a:p>
            <a:r>
              <a:rPr lang="en-US" dirty="0" smtClean="0"/>
              <a:t>- Each pump cost</a:t>
            </a:r>
            <a:r>
              <a:rPr lang="en-US" baseline="0" dirty="0" smtClean="0"/>
              <a:t> $1k</a:t>
            </a:r>
          </a:p>
          <a:p>
            <a:r>
              <a:rPr lang="en-US" dirty="0" smtClean="0"/>
              <a:t>- </a:t>
            </a:r>
            <a:r>
              <a:rPr lang="en-US" baseline="0" dirty="0" smtClean="0"/>
              <a:t>Thickness of hose</a:t>
            </a:r>
          </a:p>
          <a:p>
            <a:r>
              <a:rPr lang="en-US" dirty="0" smtClean="0"/>
              <a:t>- </a:t>
            </a:r>
            <a:r>
              <a:rPr lang="en-US" baseline="0" dirty="0" smtClean="0"/>
              <a:t>Pressure of water </a:t>
            </a:r>
          </a:p>
          <a:p>
            <a:r>
              <a:rPr lang="en-US" dirty="0" smtClean="0"/>
              <a:t>- </a:t>
            </a:r>
            <a:r>
              <a:rPr lang="en-US" baseline="0" dirty="0" smtClean="0"/>
              <a:t>Speed of pump</a:t>
            </a:r>
          </a:p>
          <a:p>
            <a:r>
              <a:rPr lang="en-US" dirty="0" smtClean="0"/>
              <a:t>- </a:t>
            </a:r>
            <a:r>
              <a:rPr lang="en-US" baseline="0" dirty="0" smtClean="0"/>
              <a:t>Voltage to pump</a:t>
            </a:r>
          </a:p>
          <a:p>
            <a:r>
              <a:rPr lang="en-US" dirty="0" smtClean="0"/>
              <a:t>- </a:t>
            </a:r>
            <a:r>
              <a:rPr lang="en-US" baseline="0" dirty="0" smtClean="0"/>
              <a:t>Temperature of water</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57</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How is this like what you do today? </a:t>
            </a:r>
          </a:p>
          <a:p>
            <a:pPr marL="342900" indent="-342900">
              <a:buAutoNum type="arabicParenR"/>
            </a:pPr>
            <a:r>
              <a:rPr lang="en-US" dirty="0" smtClean="0"/>
              <a:t>How is this different? </a:t>
            </a:r>
          </a:p>
          <a:p>
            <a:pPr marL="342900" indent="-342900">
              <a:buAutoNum type="arabicParenR"/>
            </a:pPr>
            <a:r>
              <a:rPr lang="en-US" dirty="0" smtClean="0"/>
              <a:t>What can you change tomorrow?</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58</a:t>
            </a:fld>
            <a:endParaRPr lang="en-US" dirty="0"/>
          </a:p>
        </p:txBody>
      </p:sp>
    </p:spTree>
    <p:extLst>
      <p:ext uri="{BB962C8B-B14F-4D97-AF65-F5344CB8AC3E}">
        <p14:creationId xmlns:p14="http://schemas.microsoft.com/office/powerpoint/2010/main" val="1805145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514350" marR="0" indent="-514350" algn="l" defTabSz="914400" rtl="0" eaLnBrk="1" fontAlgn="auto" latinLnBrk="0" hangingPunct="1">
              <a:lnSpc>
                <a:spcPct val="100000"/>
              </a:lnSpc>
              <a:spcBef>
                <a:spcPts val="0"/>
              </a:spcBef>
              <a:spcAft>
                <a:spcPts val="0"/>
              </a:spcAft>
              <a:buClrTx/>
              <a:buSzTx/>
              <a:buFontTx/>
              <a:buNone/>
              <a:tabLst/>
              <a:defRPr/>
            </a:pPr>
            <a:r>
              <a:rPr lang="en-US" dirty="0" smtClean="0"/>
              <a:t>http://www.istockphoto.com/stock-photo-10911408-happy-businessman.php</a:t>
            </a:r>
          </a:p>
          <a:p>
            <a:pPr marL="514350" indent="-514350"/>
            <a:endParaRPr lang="en-US" dirty="0" smtClean="0"/>
          </a:p>
          <a:p>
            <a:pPr marL="514350" indent="-514350"/>
            <a:r>
              <a:rPr lang="en-US" dirty="0" smtClean="0"/>
              <a:t>Systematic Testing</a:t>
            </a:r>
          </a:p>
          <a:p>
            <a:pPr marL="514350" indent="-514350">
              <a:buFontTx/>
              <a:buChar char="-"/>
            </a:pPr>
            <a:r>
              <a:rPr lang="en-US" dirty="0" smtClean="0"/>
              <a:t>Scientific</a:t>
            </a:r>
            <a:r>
              <a:rPr lang="en-US" baseline="0" dirty="0" smtClean="0"/>
              <a:t> method</a:t>
            </a:r>
          </a:p>
          <a:p>
            <a:pPr marL="514350" indent="-514350">
              <a:buFontTx/>
              <a:buChar char="-"/>
            </a:pPr>
            <a:r>
              <a:rPr lang="en-US" baseline="0" dirty="0" smtClean="0"/>
              <a:t>Universal testing method from RST </a:t>
            </a:r>
          </a:p>
          <a:p>
            <a:pPr marL="514350" indent="-514350">
              <a:buFontTx/>
              <a:buNone/>
            </a:pPr>
            <a:r>
              <a:rPr lang="en-US" dirty="0" smtClean="0"/>
              <a:t>The work products of a tester</a:t>
            </a:r>
          </a:p>
          <a:p>
            <a:pPr marL="514350" indent="-514350">
              <a:buFontTx/>
              <a:buChar char="-"/>
            </a:pPr>
            <a:r>
              <a:rPr lang="en-US" dirty="0" smtClean="0"/>
              <a:t>Formal artifacts</a:t>
            </a:r>
          </a:p>
          <a:p>
            <a:pPr marL="514350" indent="-514350">
              <a:buFontTx/>
              <a:buChar char="-"/>
            </a:pPr>
            <a:r>
              <a:rPr lang="en-US" dirty="0" smtClean="0"/>
              <a:t>Informal artifacts</a:t>
            </a:r>
          </a:p>
          <a:p>
            <a:pPr marL="514350" indent="-514350">
              <a:buFontTx/>
              <a:buChar char="-"/>
            </a:pPr>
            <a:r>
              <a:rPr lang="en-US" baseline="0" dirty="0" smtClean="0"/>
              <a:t>Ephemera</a:t>
            </a:r>
          </a:p>
          <a:p>
            <a:pPr marL="514350" indent="-514350"/>
            <a:r>
              <a:rPr lang="en-US" dirty="0" smtClean="0"/>
              <a:t>Quick Tests and Heuristics</a:t>
            </a:r>
          </a:p>
          <a:p>
            <a:pPr marL="514350" indent="-514350">
              <a:buFontTx/>
              <a:buChar char="-"/>
            </a:pPr>
            <a:r>
              <a:rPr lang="en-US" dirty="0" smtClean="0"/>
              <a:t>Attacks</a:t>
            </a:r>
          </a:p>
          <a:p>
            <a:pPr marL="514350" indent="-514350">
              <a:buFontTx/>
              <a:buChar char="-"/>
            </a:pPr>
            <a:r>
              <a:rPr lang="en-US" dirty="0" smtClean="0"/>
              <a:t>Mnemonics</a:t>
            </a:r>
            <a:r>
              <a:rPr lang="en-US" baseline="0" dirty="0" smtClean="0"/>
              <a:t> </a:t>
            </a:r>
          </a:p>
          <a:p>
            <a:pPr marL="514350" indent="-514350">
              <a:buFontTx/>
              <a:buChar char="-"/>
            </a:pPr>
            <a:r>
              <a:rPr lang="en-US" baseline="0" dirty="0" smtClean="0"/>
              <a:t>Etc…</a:t>
            </a:r>
          </a:p>
          <a:p>
            <a:pPr marL="514350" indent="-514350"/>
            <a:r>
              <a:rPr lang="en-US" dirty="0" smtClean="0"/>
              <a:t>Approaches to Testing</a:t>
            </a:r>
          </a:p>
          <a:p>
            <a:pPr marL="514350" indent="-514350">
              <a:buFontTx/>
              <a:buChar char="-"/>
            </a:pPr>
            <a:r>
              <a:rPr lang="en-US" dirty="0" smtClean="0"/>
              <a:t>Scripted testing</a:t>
            </a:r>
          </a:p>
          <a:p>
            <a:pPr marL="514350" indent="-514350">
              <a:buFontTx/>
              <a:buChar char="-"/>
            </a:pPr>
            <a:r>
              <a:rPr lang="en-US" dirty="0" smtClean="0"/>
              <a:t>Exploratory testing </a:t>
            </a:r>
          </a:p>
          <a:p>
            <a:pPr marL="514350" indent="-514350">
              <a:buFontTx/>
              <a:buNone/>
            </a:pPr>
            <a:r>
              <a:rPr lang="en-US" dirty="0" smtClean="0"/>
              <a:t>Common</a:t>
            </a:r>
            <a:r>
              <a:rPr lang="en-US" baseline="0" dirty="0" smtClean="0"/>
              <a:t> Phases of Testing </a:t>
            </a:r>
          </a:p>
          <a:p>
            <a:pPr marL="514350" indent="-514350">
              <a:buFontTx/>
              <a:buChar char="-"/>
            </a:pPr>
            <a:r>
              <a:rPr lang="en-US" dirty="0" smtClean="0"/>
              <a:t>Unit Testing</a:t>
            </a:r>
          </a:p>
          <a:p>
            <a:pPr marL="514350" indent="-514350">
              <a:buFontTx/>
              <a:buChar char="-"/>
            </a:pPr>
            <a:r>
              <a:rPr lang="en-US" dirty="0" smtClean="0"/>
              <a:t>Integration Testing</a:t>
            </a:r>
            <a:r>
              <a:rPr lang="en-US" baseline="0" dirty="0" smtClean="0"/>
              <a:t> </a:t>
            </a:r>
            <a:r>
              <a:rPr lang="en-US" dirty="0" smtClean="0"/>
              <a:t> </a:t>
            </a:r>
          </a:p>
          <a:p>
            <a:pPr marL="514350" indent="-514350">
              <a:buFontTx/>
              <a:buChar char="-"/>
            </a:pPr>
            <a:r>
              <a:rPr lang="en-US" dirty="0" smtClean="0"/>
              <a:t>System Testing </a:t>
            </a:r>
          </a:p>
          <a:p>
            <a:pPr marL="514350" indent="-514350">
              <a:buFontTx/>
              <a:buChar char="-"/>
            </a:pPr>
            <a:r>
              <a:rPr lang="en-US" dirty="0" smtClean="0"/>
              <a:t>Regression</a:t>
            </a:r>
            <a:r>
              <a:rPr lang="en-US" baseline="0" dirty="0" smtClean="0"/>
              <a:t> Testing</a:t>
            </a:r>
            <a:endParaRPr lang="en-US" dirty="0" smtClean="0"/>
          </a:p>
          <a:p>
            <a:pPr marL="514350" indent="-514350">
              <a:buFontTx/>
              <a:buChar char="-"/>
            </a:pPr>
            <a:r>
              <a:rPr lang="en-US" dirty="0" smtClean="0"/>
              <a:t>Acceptance Testing </a:t>
            </a:r>
          </a:p>
          <a:p>
            <a:pPr marL="514350" indent="-514350">
              <a:buFontTx/>
              <a:buChar char="-"/>
            </a:pPr>
            <a:r>
              <a:rPr lang="en-US" dirty="0" smtClean="0"/>
              <a:t>Alpha</a:t>
            </a:r>
            <a:r>
              <a:rPr lang="en-US" baseline="0" dirty="0" smtClean="0"/>
              <a:t> / Beta Testing </a:t>
            </a:r>
            <a:endParaRPr lang="en-US" dirty="0" smtClean="0"/>
          </a:p>
          <a:p>
            <a:pPr marL="514350" indent="-514350">
              <a:buFontTx/>
              <a:buNone/>
            </a:pPr>
            <a:r>
              <a:rPr lang="en-US" baseline="0" dirty="0" smtClean="0"/>
              <a:t>Non-Functional Testing </a:t>
            </a:r>
          </a:p>
          <a:p>
            <a:pPr marL="514350" indent="-514350">
              <a:buFontTx/>
              <a:buChar char="-"/>
            </a:pPr>
            <a:r>
              <a:rPr lang="en-US" dirty="0" smtClean="0"/>
              <a:t>Usability and </a:t>
            </a:r>
            <a:r>
              <a:rPr lang="en-US" baseline="0" dirty="0" smtClean="0"/>
              <a:t>Accessibility</a:t>
            </a:r>
            <a:endParaRPr lang="en-US" dirty="0" smtClean="0"/>
          </a:p>
          <a:p>
            <a:pPr marL="514350" indent="-514350">
              <a:buFontTx/>
              <a:buChar char="-"/>
            </a:pPr>
            <a:r>
              <a:rPr lang="en-US" dirty="0" smtClean="0"/>
              <a:t>Performance, </a:t>
            </a:r>
            <a:r>
              <a:rPr lang="en-US" baseline="0" dirty="0" smtClean="0"/>
              <a:t>Scalability, and Capacity</a:t>
            </a:r>
            <a:endParaRPr lang="en-US" dirty="0" smtClean="0"/>
          </a:p>
          <a:p>
            <a:pPr marL="514350" indent="-514350">
              <a:buFontTx/>
              <a:buChar char="-"/>
            </a:pPr>
            <a:r>
              <a:rPr lang="en-US" dirty="0" smtClean="0"/>
              <a:t>Security Testing </a:t>
            </a:r>
          </a:p>
          <a:p>
            <a:pPr marL="514350" indent="-514350">
              <a:buFontTx/>
              <a:buChar char="-"/>
            </a:pPr>
            <a:r>
              <a:rPr lang="en-US" dirty="0" smtClean="0"/>
              <a:t>Internationalization</a:t>
            </a:r>
            <a:r>
              <a:rPr lang="en-US" baseline="0" dirty="0" smtClean="0"/>
              <a:t>  and Localization</a:t>
            </a:r>
          </a:p>
          <a:p>
            <a:pPr marL="514350" indent="-514350">
              <a:buFontTx/>
              <a:buChar char="-"/>
            </a:pPr>
            <a:r>
              <a:rPr lang="en-US" baseline="0" dirty="0" smtClean="0"/>
              <a:t>Maintainability and Supportability </a:t>
            </a:r>
          </a:p>
          <a:p>
            <a:pPr marL="514350" marR="0" indent="-514350" algn="l" defTabSz="914400" rtl="0" eaLnBrk="1" fontAlgn="auto" latinLnBrk="0" hangingPunct="1">
              <a:lnSpc>
                <a:spcPct val="100000"/>
              </a:lnSpc>
              <a:spcBef>
                <a:spcPts val="0"/>
              </a:spcBef>
              <a:spcAft>
                <a:spcPts val="0"/>
              </a:spcAft>
              <a:buClrTx/>
              <a:buSzTx/>
              <a:buFontTx/>
              <a:buNone/>
              <a:tabLst/>
              <a:defRPr/>
            </a:pPr>
            <a:r>
              <a:rPr lang="en-US" baseline="0" dirty="0" smtClean="0"/>
              <a:t>Platform Specialization</a:t>
            </a:r>
          </a:p>
          <a:p>
            <a:pPr marL="514350" indent="-514350">
              <a:buFontTx/>
              <a:buChar char="-"/>
            </a:pPr>
            <a:r>
              <a:rPr lang="en-US" baseline="0" dirty="0" smtClean="0"/>
              <a:t>Mobile and web</a:t>
            </a:r>
          </a:p>
          <a:p>
            <a:pPr marL="514350" indent="-514350">
              <a:buFontTx/>
              <a:buChar char="-"/>
            </a:pPr>
            <a:r>
              <a:rPr lang="en-US" baseline="0" dirty="0" smtClean="0"/>
              <a:t>SOA</a:t>
            </a:r>
          </a:p>
          <a:p>
            <a:pPr marL="514350" indent="-514350">
              <a:buFontTx/>
              <a:buChar char="-"/>
            </a:pPr>
            <a:r>
              <a:rPr lang="en-US" baseline="0" dirty="0" smtClean="0"/>
              <a:t>Package implementations (configuration and customization) </a:t>
            </a:r>
          </a:p>
          <a:p>
            <a:pPr marL="514350" indent="-514350">
              <a:buFontTx/>
              <a:buChar char="-"/>
            </a:pPr>
            <a:r>
              <a:rPr lang="en-US" baseline="0" dirty="0" smtClean="0"/>
              <a:t>Data warehouse and business intelligence </a:t>
            </a:r>
          </a:p>
          <a:p>
            <a:pPr marL="514350" indent="-514350">
              <a:buFontTx/>
              <a:buChar char="-"/>
            </a:pPr>
            <a:r>
              <a:rPr lang="en-US" dirty="0" smtClean="0"/>
              <a:t>Telephony and</a:t>
            </a:r>
            <a:r>
              <a:rPr lang="en-US" baseline="0" dirty="0" smtClean="0"/>
              <a:t> h</a:t>
            </a:r>
            <a:r>
              <a:rPr lang="en-US" dirty="0" smtClean="0"/>
              <a:t>ardware </a:t>
            </a:r>
          </a:p>
          <a:p>
            <a:pPr marL="514350" indent="-514350"/>
            <a:r>
              <a:rPr lang="en-US" dirty="0" smtClean="0"/>
              <a:t>Managing Testing Projects </a:t>
            </a:r>
          </a:p>
          <a:p>
            <a:pPr marL="514350" indent="-514350">
              <a:buFontTx/>
              <a:buChar char="-"/>
            </a:pPr>
            <a:r>
              <a:rPr lang="en-US" dirty="0" smtClean="0"/>
              <a:t>Strategy and planning </a:t>
            </a:r>
          </a:p>
          <a:p>
            <a:pPr marL="514350" indent="-514350">
              <a:buFontTx/>
              <a:buChar char="-"/>
            </a:pPr>
            <a:r>
              <a:rPr lang="en-US" dirty="0" smtClean="0"/>
              <a:t>Measurement and coordination</a:t>
            </a:r>
          </a:p>
          <a:p>
            <a:pPr marL="514350" indent="-514350">
              <a:buFontTx/>
              <a:buChar char="-"/>
            </a:pPr>
            <a:r>
              <a:rPr lang="en-US" dirty="0" smtClean="0"/>
              <a:t>Rolling up coverage and reporting </a:t>
            </a:r>
          </a:p>
          <a:p>
            <a:pPr marL="514350" indent="-514350">
              <a:buFontTx/>
              <a:buChar char="-"/>
            </a:pPr>
            <a:r>
              <a:rPr lang="en-US" dirty="0" smtClean="0"/>
              <a:t>Tracking bugs</a:t>
            </a:r>
          </a:p>
        </p:txBody>
      </p:sp>
      <p:sp>
        <p:nvSpPr>
          <p:cNvPr id="4" name="Slide Number Placeholder 3"/>
          <p:cNvSpPr>
            <a:spLocks noGrp="1"/>
          </p:cNvSpPr>
          <p:nvPr>
            <p:ph type="sldNum" sz="quarter" idx="10"/>
          </p:nvPr>
        </p:nvSpPr>
        <p:spPr/>
        <p:txBody>
          <a:bodyPr/>
          <a:lstStyle/>
          <a:p>
            <a:fld id="{8EC9D2B1-687F-408F-BBBB-CEBCEF711863}"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http://www.istockphoto.com/stock-photo-12047206-it-professional-drawing-a-computer-network.php</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59</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Publication: “Six Thinking Hats for Software Testing” by Julian</a:t>
            </a:r>
            <a:r>
              <a:rPr lang="en-US" baseline="0" dirty="0" smtClean="0"/>
              <a:t> Harty http://www.docstoc.com/docs/6226637/Julian-Harty-Six-Thinking-Hats-for-Software-Tester </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62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Publication: “Six Thinking Hats for Software Testing” by Julian</a:t>
            </a:r>
            <a:r>
              <a:rPr lang="en-US" baseline="0" dirty="0" smtClean="0"/>
              <a:t> Harty http://www.docstoc.com/docs/6226637/Julian-Harty-Six-Thinking-Hats-for-Software-Tester </a:t>
            </a:r>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63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http://www.istockphoto.com/stock-photo-3282074-success-through-eyeglasses.php</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64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Book</a:t>
            </a:r>
            <a:r>
              <a:rPr lang="en-US" baseline="0" dirty="0" smtClean="0"/>
              <a:t>: “The Invisible Gorilla: And Other Ways Our Intuitions Deceive Us” by Christopher Chabris and Daniel Simons </a:t>
            </a:r>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68</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Book: “Negotiation.” 5</a:t>
            </a:r>
            <a:r>
              <a:rPr lang="en-US" baseline="30000" dirty="0" smtClean="0"/>
              <a:t>th</a:t>
            </a:r>
            <a:r>
              <a:rPr lang="en-US" baseline="0" dirty="0" smtClean="0"/>
              <a:t> Edition by </a:t>
            </a:r>
            <a:r>
              <a:rPr lang="en-US" dirty="0" smtClean="0"/>
              <a:t>Lewicki, Saunders, and Barry</a:t>
            </a:r>
          </a:p>
          <a:p>
            <a:endParaRPr lang="en-US" dirty="0" smtClean="0"/>
          </a:p>
          <a:p>
            <a:r>
              <a:rPr lang="en-US" dirty="0" smtClean="0"/>
              <a:t>Book: “Freakonomics: A Rogue Economist Explores the Hidden Side of Everything” by</a:t>
            </a:r>
            <a:r>
              <a:rPr lang="en-US" baseline="0" dirty="0" smtClean="0"/>
              <a:t> Steven D. Levitt and </a:t>
            </a:r>
            <a:r>
              <a:rPr lang="en-US" dirty="0" smtClean="0"/>
              <a:t>Stephen J. Dubner</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69</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Daniel J. Simons and Christopher Chabris </a:t>
            </a:r>
            <a:r>
              <a:rPr lang="en-US" dirty="0" smtClean="0">
                <a:hlinkClick r:id="rId3"/>
              </a:rPr>
              <a:t>http://www.youtube.com/watch?v=vJG698U2Mvo</a:t>
            </a:r>
            <a:r>
              <a:rPr lang="en-US" dirty="0" smtClean="0"/>
              <a:t> </a:t>
            </a:r>
          </a:p>
        </p:txBody>
      </p:sp>
      <p:sp>
        <p:nvSpPr>
          <p:cNvPr id="4" name="Slide Number Placeholder 3"/>
          <p:cNvSpPr>
            <a:spLocks noGrp="1"/>
          </p:cNvSpPr>
          <p:nvPr>
            <p:ph type="sldNum" sz="quarter" idx="10"/>
          </p:nvPr>
        </p:nvSpPr>
        <p:spPr/>
        <p:txBody>
          <a:bodyPr/>
          <a:lstStyle/>
          <a:p>
            <a:fld id="{8EC9D2B1-687F-408F-BBBB-CEBCEF711863}" type="slidenum">
              <a:rPr lang="en-US" smtClean="0"/>
              <a:pPr/>
              <a:t>70</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How is this like what you do today? </a:t>
            </a:r>
          </a:p>
          <a:p>
            <a:pPr marL="342900" indent="-342900">
              <a:buAutoNum type="arabicParenR"/>
            </a:pPr>
            <a:r>
              <a:rPr lang="en-US" dirty="0" smtClean="0"/>
              <a:t>How is this different? </a:t>
            </a:r>
          </a:p>
          <a:p>
            <a:pPr marL="342900" indent="-342900">
              <a:buAutoNum type="arabicParenR"/>
            </a:pPr>
            <a:r>
              <a:rPr lang="en-US" dirty="0" smtClean="0"/>
              <a:t>What can you change tomorrow?</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73</a:t>
            </a:fld>
            <a:endParaRPr lang="en-US" dirty="0"/>
          </a:p>
        </p:txBody>
      </p:sp>
    </p:spTree>
    <p:extLst>
      <p:ext uri="{BB962C8B-B14F-4D97-AF65-F5344CB8AC3E}">
        <p14:creationId xmlns:p14="http://schemas.microsoft.com/office/powerpoint/2010/main" val="3984356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http://www.istockphoto.com/stock-photo-11978998-yes-no-or-maybe-indecision-in-the-office.php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74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How is this like what you do today? </a:t>
            </a:r>
          </a:p>
          <a:p>
            <a:pPr marL="342900" indent="-342900">
              <a:buAutoNum type="arabicParenR"/>
            </a:pPr>
            <a:r>
              <a:rPr lang="en-US" dirty="0" smtClean="0"/>
              <a:t>How is this different? </a:t>
            </a:r>
          </a:p>
          <a:p>
            <a:pPr marL="342900" indent="-342900">
              <a:buAutoNum type="arabicParenR"/>
            </a:pPr>
            <a:r>
              <a:rPr lang="en-US" dirty="0" smtClean="0"/>
              <a:t>What can you change tomorrow?</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78</a:t>
            </a:fld>
            <a:endParaRPr lang="en-US" dirty="0"/>
          </a:p>
        </p:txBody>
      </p:sp>
    </p:spTree>
    <p:extLst>
      <p:ext uri="{BB962C8B-B14F-4D97-AF65-F5344CB8AC3E}">
        <p14:creationId xmlns:p14="http://schemas.microsoft.com/office/powerpoint/2010/main" val="1425840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Book: “Principles of Experimentation and Measurement” by Gordon M. Bragg</a:t>
            </a:r>
          </a:p>
          <a:p>
            <a:endParaRPr lang="en-US" dirty="0" smtClean="0"/>
          </a:p>
          <a:p>
            <a:r>
              <a:rPr lang="en-US" dirty="0" smtClean="0"/>
              <a:t>Publication:</a:t>
            </a:r>
            <a:r>
              <a:rPr lang="en-US" baseline="0" dirty="0" smtClean="0"/>
              <a:t> </a:t>
            </a:r>
            <a:r>
              <a:rPr lang="en-US" dirty="0" smtClean="0"/>
              <a:t>“Rapid Software Testing” v2.1 by James Bach</a:t>
            </a:r>
            <a:r>
              <a:rPr lang="en-US" baseline="0" dirty="0" smtClean="0"/>
              <a:t> and Michael Bolton</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7</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http://www.istockphoto.com/stock-photo-9450484-hand-drawing-chart.php</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79</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How is this like what you do today? </a:t>
            </a:r>
          </a:p>
          <a:p>
            <a:pPr marL="342900" indent="-342900">
              <a:buAutoNum type="arabicParenR"/>
            </a:pPr>
            <a:r>
              <a:rPr lang="en-US" dirty="0" smtClean="0"/>
              <a:t>How is this different? </a:t>
            </a:r>
          </a:p>
          <a:p>
            <a:pPr marL="342900" indent="-342900">
              <a:buAutoNum type="arabicParenR"/>
            </a:pPr>
            <a:r>
              <a:rPr lang="en-US" dirty="0" smtClean="0"/>
              <a:t>What can you change tomorrow?</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86</a:t>
            </a:fld>
            <a:endParaRPr lang="en-US" dirty="0"/>
          </a:p>
        </p:txBody>
      </p:sp>
    </p:spTree>
    <p:extLst>
      <p:ext uri="{BB962C8B-B14F-4D97-AF65-F5344CB8AC3E}">
        <p14:creationId xmlns:p14="http://schemas.microsoft.com/office/powerpoint/2010/main" val="1291487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kern="1200" dirty="0" smtClean="0">
                <a:solidFill>
                  <a:schemeClr val="tx1"/>
                </a:solidFill>
                <a:latin typeface="+mn-lt"/>
                <a:ea typeface="+mn-ea"/>
                <a:cs typeface="+mn-cs"/>
              </a:rPr>
              <a:t>IEEE 829 Collective (Plans, Design, Scripts, Reporting) </a:t>
            </a:r>
            <a:endParaRPr lang="en-US" sz="1100" kern="1200" dirty="0" smtClean="0">
              <a:solidFill>
                <a:schemeClr val="tx1"/>
              </a:solidFill>
              <a:latin typeface="+mn-lt"/>
              <a:ea typeface="+mn-ea"/>
              <a:cs typeface="+mn-cs"/>
            </a:endParaRPr>
          </a:p>
          <a:p>
            <a:endParaRPr lang="en-US" dirty="0" smtClean="0"/>
          </a:p>
          <a:p>
            <a:endParaRPr lang="en-US" dirty="0" smtClean="0"/>
          </a:p>
          <a:p>
            <a:r>
              <a:rPr lang="en-US" dirty="0" smtClean="0"/>
              <a:t>http://www.istockphoto.com/stock-photo-8173763-too-much-work.php</a:t>
            </a:r>
          </a:p>
          <a:p>
            <a:endParaRPr lang="en-US" dirty="0" smtClean="0"/>
          </a:p>
          <a:p>
            <a:r>
              <a:rPr lang="en-US" dirty="0" smtClean="0"/>
              <a:t>Publication: “Exploratory Testing</a:t>
            </a:r>
            <a:r>
              <a:rPr lang="en-US" baseline="0" dirty="0" smtClean="0"/>
              <a:t> Dynamics” v2.2 by James Bach, Jonathan Bach, and Michael Bolton. </a:t>
            </a:r>
          </a:p>
          <a:p>
            <a:r>
              <a:rPr lang="en-US" dirty="0" smtClean="0"/>
              <a:t>http://www.satisfice.com/blog/wp-content/uploads/2009/10/et-dynamics22.pdf</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88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http://www.istockphoto.com/stock-photo-11979020-inspiration-strikes-as-businessman-has-a-light-bulb-moment.php</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89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http://www.istockphoto.com/stock-photo-12260289-man-s-hand-draws-diagrammatic-people-chart-on-whiteboard.php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90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to Break Software: A Practical Guide to Testing” by James A. Whittaker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to Break Software Security” by James A. Whittaker and Herbert H. Thompson</a:t>
            </a:r>
          </a:p>
          <a:p>
            <a:r>
              <a:rPr lang="en-US" dirty="0" smtClean="0"/>
              <a:t>"How to Break Web Software: Functional and Security Testing of Web Applications and Web Services" by Mike Andrews and James A. Whittaker</a:t>
            </a:r>
          </a:p>
        </p:txBody>
      </p:sp>
      <p:sp>
        <p:nvSpPr>
          <p:cNvPr id="4" name="Slide Number Placeholder 3"/>
          <p:cNvSpPr>
            <a:spLocks noGrp="1"/>
          </p:cNvSpPr>
          <p:nvPr>
            <p:ph type="sldNum" sz="quarter" idx="10"/>
          </p:nvPr>
        </p:nvSpPr>
        <p:spPr/>
        <p:txBody>
          <a:bodyPr/>
          <a:lstStyle/>
          <a:p>
            <a:fld id="{8EC9D2B1-687F-408F-BBBB-CEBCEF711863}" type="slidenum">
              <a:rPr lang="en-US" smtClean="0"/>
              <a:pPr/>
              <a:t>96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sz="quarter" idx="10"/>
          </p:nvPr>
        </p:nvSpPr>
        <p:spPr/>
        <p:txBody>
          <a:bodyPr/>
          <a:lstStyle/>
          <a:p>
            <a:fld id="{8EC9D2B1-687F-408F-BBBB-CEBCEF711863}" type="slidenum">
              <a:rPr lang="en-US" smtClean="0"/>
              <a:pPr/>
              <a:t>98</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514350" indent="-514350">
              <a:buFontTx/>
              <a:buNone/>
            </a:pPr>
            <a:endParaRPr lang="en-US" dirty="0" smtClean="0"/>
          </a:p>
          <a:p>
            <a:pPr marL="514350" marR="0" indent="-51435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99</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Introduction to Scenario Testing” by Cem Kaner http://www.testingeducation.org/a/scenario2.pdf</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106</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109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http://www.istockphoto.com/stock-photo-3668350-business-hand-showing-database-structure.php</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8</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http://www.testingexcellence.com/v-model/</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116</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Resource: “Software Testing on an agile project: How to get started” by Michael Kelly</a:t>
            </a:r>
            <a:r>
              <a:rPr lang="en-US" baseline="0" dirty="0" smtClean="0"/>
              <a:t> and David Christiansen http://searchsoftwarequality.techtarget.com/tip/0,289483,sid92_gci1330672,00.html</a:t>
            </a:r>
          </a:p>
          <a:p>
            <a:endParaRPr lang="en-US" baseline="0" dirty="0" smtClean="0"/>
          </a:p>
          <a:p>
            <a:r>
              <a:rPr lang="en-US" dirty="0" smtClean="0"/>
              <a:t>Resource: “Agile Testing Directions” by Brian Marick </a:t>
            </a:r>
            <a:r>
              <a:rPr lang="en-US" baseline="0" dirty="0" smtClean="0"/>
              <a:t> </a:t>
            </a:r>
            <a:r>
              <a:rPr lang="en-US" dirty="0" smtClean="0"/>
              <a:t>http://www.exampler.com/old-blog/2003/08/21/</a:t>
            </a:r>
          </a:p>
          <a:p>
            <a:endParaRPr lang="en-US" dirty="0" smtClean="0"/>
          </a:p>
          <a:p>
            <a:r>
              <a:rPr lang="en-US" dirty="0" smtClean="0"/>
              <a:t>Resource: “The benefits of exploratory testing in agile environments” by Michael Kelly http://searchsoftwarequality.techtarget.com/tip/0,289483,sid92_gci1350741,00.html</a:t>
            </a:r>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117</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CC79C2-8EF8-465A-8280-AA399F9727E8}" type="slidenum">
              <a:rPr lang="en-US"/>
              <a:pPr/>
              <a:t>135</a:t>
            </a:fld>
            <a:endParaRPr lang="en-US" dirty="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pPr marL="228600" indent="-228600"/>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361C47-0E68-4157-B599-BD0C2C69FE48}" type="slidenum">
              <a:rPr lang="en-US"/>
              <a:pPr/>
              <a:t>136</a:t>
            </a:fld>
            <a:endParaRPr lang="en-US" dirty="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en-US" sz="1200" dirty="0" smtClean="0"/>
              <a:t>Resource: “Satisfice Heuristic Test Planning: Context Model” by James Bach http://www.satisfice.com/tools/satisfice-cm.pdf</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FE351A-1128-4EBF-88F1-3E85B1BFFAA6}" type="slidenum">
              <a:rPr lang="en-US"/>
              <a:pPr/>
              <a:t>137</a:t>
            </a:fld>
            <a:endParaRPr lang="en-US" dirty="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A8462F-AA32-4FC4-8EFB-0FCD0221D629}" type="slidenum">
              <a:rPr lang="en-US"/>
              <a:pPr/>
              <a:t>138</a:t>
            </a:fld>
            <a:endParaRPr lang="en-US" dirty="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6DFC0B-79D4-44B6-8F3A-FAD7E7CD2CFE}" type="slidenum">
              <a:rPr lang="en-US"/>
              <a:pPr/>
              <a:t>139</a:t>
            </a:fld>
            <a:endParaRPr lang="en-US" dirty="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EE2B0-F8B1-41B9-A9C2-E19FD24B291A}" type="slidenum">
              <a:rPr lang="en-US"/>
              <a:pPr/>
              <a:t>140</a:t>
            </a:fld>
            <a:endParaRPr lang="en-US" dirty="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F51A6-9D02-4BE3-A761-C562CB7C60E0}" type="slidenum">
              <a:rPr lang="en-US"/>
              <a:pPr/>
              <a:t>141</a:t>
            </a:fld>
            <a:endParaRPr lang="en-US" dirty="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6435A0-D1FB-42DD-857B-4BF8912F948B}" type="slidenum">
              <a:rPr lang="en-US"/>
              <a:pPr/>
              <a:t>142</a:t>
            </a:fld>
            <a:endParaRPr lang="en-US" dirty="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Publication: “X Marks the Test Case: Using Mind Maps for Software Design” by Robert Sabourin</a:t>
            </a:r>
          </a:p>
          <a:p>
            <a:r>
              <a:rPr lang="en-US" dirty="0" smtClean="0"/>
              <a:t>http://www.stickyminds.com/BetterSoftware/magazine.asp?fn=cifea&amp;id=90</a:t>
            </a:r>
          </a:p>
          <a:p>
            <a:endParaRPr lang="en-US" dirty="0" smtClean="0"/>
          </a:p>
          <a:p>
            <a:r>
              <a:rPr lang="en-US" dirty="0" smtClean="0"/>
              <a:t>Tool: http://sourceforge.net/projects/freemind/</a:t>
            </a:r>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10</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943C32-5E57-445E-9A93-C0B8596C743F}" type="slidenum">
              <a:rPr lang="en-US"/>
              <a:pPr/>
              <a:t>143</a:t>
            </a:fld>
            <a:endParaRPr lang="en-US" dirty="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b="1" dirty="0"/>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95193-C53D-4532-B839-C9D9A35F5338}" type="slidenum">
              <a:rPr lang="en-US"/>
              <a:pPr/>
              <a:t>144</a:t>
            </a:fld>
            <a:endParaRPr lang="en-US" dirty="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3998EE-F948-493D-BB66-54BA7E625D94}" type="slidenum">
              <a:rPr lang="en-US"/>
              <a:pPr/>
              <a:t>145</a:t>
            </a:fld>
            <a:endParaRPr lang="en-US"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lvl="1"/>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96F47-E59C-4A4A-90AF-BE05B2C2B6D1}" type="slidenum">
              <a:rPr lang="en-US"/>
              <a:pPr/>
              <a:t>148</a:t>
            </a:fld>
            <a:endParaRPr lang="en-US" dirty="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pPr>
              <a:buFontTx/>
              <a:buChar char="•"/>
            </a:pPr>
            <a:r>
              <a:rPr lang="en-US" dirty="0"/>
              <a:t>Let’s talk about what other documents are likely to have been created.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152</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153</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155</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156</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157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Publication:</a:t>
            </a:r>
            <a:r>
              <a:rPr lang="en-US" baseline="0" dirty="0" smtClean="0"/>
              <a:t> “User Community Modeling Language (UCML) v1.1 for Performance Test Workloads” by Scott Barber</a:t>
            </a:r>
          </a:p>
          <a:p>
            <a:r>
              <a:rPr lang="en-US" dirty="0" smtClean="0"/>
              <a:t>http://www.perftestplus.com/articles/ucml.pdf</a:t>
            </a:r>
          </a:p>
          <a:p>
            <a:endParaRPr lang="en-US" dirty="0" smtClean="0"/>
          </a:p>
          <a:p>
            <a:r>
              <a:rPr lang="en-US" dirty="0" smtClean="0"/>
              <a:t>Publication:</a:t>
            </a:r>
            <a:r>
              <a:rPr lang="en-US" baseline="0" dirty="0" smtClean="0"/>
              <a:t> </a:t>
            </a:r>
            <a:r>
              <a:rPr lang="en-US" dirty="0" smtClean="0"/>
              <a:t>“Testing for performance, part 1: Assess the problem space” by Michael Kelly</a:t>
            </a:r>
          </a:p>
          <a:p>
            <a:r>
              <a:rPr lang="en-US" dirty="0" smtClean="0"/>
              <a:t>http://searchsoftwarequality.techtarget.com/tip/0,289483,sid92_gci1298371_mem1,00.html</a:t>
            </a:r>
          </a:p>
          <a:p>
            <a:endParaRPr lang="en-US" dirty="0" smtClean="0"/>
          </a:p>
          <a:p>
            <a:r>
              <a:rPr lang="en-US" dirty="0" smtClean="0"/>
              <a:t>Publication: “Analyzing Performance-Testing Results to Correlate Performance Plateaus and Stress Areas” by Michael Kelly</a:t>
            </a:r>
          </a:p>
          <a:p>
            <a:r>
              <a:rPr lang="en-US" dirty="0" smtClean="0"/>
              <a:t>http://www.informit.com/articles/article.aspx?p=391645</a:t>
            </a:r>
          </a:p>
          <a:p>
            <a:endParaRPr lang="en-US" dirty="0" smtClean="0"/>
          </a:p>
        </p:txBody>
      </p:sp>
      <p:sp>
        <p:nvSpPr>
          <p:cNvPr id="4" name="Slide Number Placeholder 3"/>
          <p:cNvSpPr>
            <a:spLocks noGrp="1"/>
          </p:cNvSpPr>
          <p:nvPr>
            <p:ph type="sldNum" sz="quarter" idx="10"/>
          </p:nvPr>
        </p:nvSpPr>
        <p:spPr/>
        <p:txBody>
          <a:bodyPr/>
          <a:lstStyle/>
          <a:p>
            <a:fld id="{8EC9D2B1-687F-408F-BBBB-CEBCEF711863}"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Publication:</a:t>
            </a:r>
            <a:r>
              <a:rPr lang="en-US" b="0" baseline="0" dirty="0" smtClean="0"/>
              <a:t> </a:t>
            </a:r>
            <a:r>
              <a:rPr lang="en-US" b="0" dirty="0" smtClean="0"/>
              <a:t>“How to apply modeling techniques to support software testing” by </a:t>
            </a:r>
            <a:r>
              <a:rPr lang="en-US" dirty="0" smtClean="0"/>
              <a:t>Michael Kelly</a:t>
            </a:r>
          </a:p>
          <a:p>
            <a:r>
              <a:rPr lang="en-US" dirty="0" smtClean="0"/>
              <a:t>http://searchsoftwarequality.techtarget.com/tip/0,289483,sid92_gci1368548,00.html</a:t>
            </a:r>
          </a:p>
          <a:p>
            <a:endParaRPr lang="en-US" dirty="0" smtClean="0"/>
          </a:p>
          <a:p>
            <a:r>
              <a:rPr lang="en-US" dirty="0" smtClean="0"/>
              <a:t>Publication: “Taking a Tour</a:t>
            </a:r>
            <a:r>
              <a:rPr lang="en-US" baseline="0" dirty="0" smtClean="0"/>
              <a:t> Through Test Country” by Michael Kelly </a:t>
            </a:r>
          </a:p>
          <a:p>
            <a:r>
              <a:rPr lang="en-US" dirty="0" smtClean="0"/>
              <a:t>http://michaeldkelly.com/pdfs/Taking%20a%20Tour%20Through%20Test%20Country.pdf</a:t>
            </a:r>
          </a:p>
          <a:p>
            <a:endParaRPr lang="en-US" dirty="0" smtClean="0"/>
          </a:p>
          <a:p>
            <a:pPr>
              <a:buFontTx/>
              <a:buNone/>
            </a:pPr>
            <a:endParaRPr lang="en-US" baseline="0" dirty="0" smtClean="0"/>
          </a:p>
          <a:p>
            <a:pPr>
              <a:buFontTx/>
              <a:buNone/>
            </a:pPr>
            <a:endParaRPr lang="en-US" baseline="0" dirty="0" smtClean="0"/>
          </a:p>
          <a:p>
            <a:pPr>
              <a:buFontTx/>
              <a:buNone/>
            </a:pPr>
            <a:endParaRPr lang="en-US" baseline="0" dirty="0" smtClean="0"/>
          </a:p>
          <a:p>
            <a:pPr>
              <a:buFontTx/>
              <a:buNone/>
            </a:pPr>
            <a:endParaRPr lang="en-US" baseline="0" dirty="0" smtClean="0"/>
          </a:p>
          <a:p>
            <a:pPr>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Publication:</a:t>
            </a:r>
            <a:r>
              <a:rPr lang="en-US" b="0" baseline="0" dirty="0" smtClean="0"/>
              <a:t> </a:t>
            </a:r>
            <a:r>
              <a:rPr lang="en-US" b="0" dirty="0" smtClean="0"/>
              <a:t>“How to apply modeling techniques to support software testing” by </a:t>
            </a:r>
            <a:r>
              <a:rPr lang="en-US" dirty="0" smtClean="0"/>
              <a:t>Michael Kelly</a:t>
            </a:r>
          </a:p>
          <a:p>
            <a:r>
              <a:rPr lang="en-US" dirty="0" smtClean="0"/>
              <a:t>http://searchsoftwarequality.techtarget.com/tip/0,289483,sid92_gci1368548,00.html</a:t>
            </a:r>
          </a:p>
          <a:p>
            <a:endParaRPr lang="en-US" dirty="0" smtClean="0"/>
          </a:p>
          <a:p>
            <a:r>
              <a:rPr lang="en-US" dirty="0" smtClean="0"/>
              <a:t>Publication: “Taking a Tour</a:t>
            </a:r>
            <a:r>
              <a:rPr lang="en-US" baseline="0" dirty="0" smtClean="0"/>
              <a:t> Through Test Country” by Michael Kelly </a:t>
            </a:r>
          </a:p>
          <a:p>
            <a:r>
              <a:rPr lang="en-US" dirty="0" smtClean="0"/>
              <a:t>http://michaeldkelly.com/pdfs/Taking%20a%20Tour%20Through%20Test%20Country.pdf</a:t>
            </a:r>
          </a:p>
          <a:p>
            <a:endParaRPr lang="en-US" dirty="0" smtClean="0"/>
          </a:p>
          <a:p>
            <a:pPr>
              <a:buFontTx/>
              <a:buNone/>
            </a:pPr>
            <a:endParaRPr lang="en-US" baseline="0" dirty="0" smtClean="0"/>
          </a:p>
          <a:p>
            <a:pPr>
              <a:buFontTx/>
              <a:buNone/>
            </a:pPr>
            <a:endParaRPr lang="en-US" baseline="0" dirty="0" smtClean="0"/>
          </a:p>
          <a:p>
            <a:pPr>
              <a:buFontTx/>
              <a:buNone/>
            </a:pPr>
            <a:endParaRPr lang="en-US" baseline="0" dirty="0" smtClean="0"/>
          </a:p>
          <a:p>
            <a:pPr>
              <a:buFontTx/>
              <a:buNone/>
            </a:pPr>
            <a:endParaRPr lang="en-US" baseline="0" dirty="0" smtClean="0"/>
          </a:p>
          <a:p>
            <a:pPr>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EC9D2B1-687F-408F-BBBB-CEBCEF711863}"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E764E66A-AA84-44AC-8958-2FB059A812AA}" type="datetime1">
              <a:rPr lang="en-US" smtClean="0"/>
              <a:pPr/>
              <a:t>4/17/12</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7308B0-0963-4AF8-8229-9EF293A0BECF}"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7A7308B0-0963-4AF8-8229-9EF293A0BE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492875"/>
            <a:ext cx="2209800" cy="365125"/>
          </a:xfrm>
        </p:spPr>
        <p:txBody>
          <a:bodyPr/>
          <a:lstStyle/>
          <a:p>
            <a:fld id="{6129C811-DDDE-4029-A512-33D17A0A0F09}" type="datetime1">
              <a:rPr lang="en-US" smtClean="0"/>
              <a:pPr/>
              <a:t>4/17/12</a:t>
            </a:fld>
            <a:endParaRPr lang="en-US" dirty="0"/>
          </a:p>
        </p:txBody>
      </p:sp>
      <p:sp>
        <p:nvSpPr>
          <p:cNvPr id="5" name="Footer Placeholder 4"/>
          <p:cNvSpPr>
            <a:spLocks noGrp="1"/>
          </p:cNvSpPr>
          <p:nvPr>
            <p:ph type="ftr" sz="quarter" idx="11"/>
          </p:nvPr>
        </p:nvSpPr>
        <p:spPr>
          <a:xfrm>
            <a:off x="457201" y="6492680"/>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7A7308B0-0963-4AF8-8229-9EF293A0BECF}"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333375"/>
            <a:ext cx="7696200" cy="10668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762000" y="1773238"/>
            <a:ext cx="7696200" cy="4751387"/>
          </a:xfrm>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33375"/>
            <a:ext cx="76962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773238"/>
            <a:ext cx="3771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73238"/>
            <a:ext cx="3771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7308B0-0963-4AF8-8229-9EF293A0BECF}"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a:xfrm>
            <a:off x="6096000" y="6492875"/>
            <a:ext cx="2667000" cy="365125"/>
          </a:xfrm>
        </p:spPr>
        <p:txBody>
          <a:bodyPr/>
          <a:lstStyle/>
          <a:p>
            <a:fld id="{215167CC-6F8D-4D03-8998-49064904DBFF}" type="datetime1">
              <a:rPr lang="en-US" smtClean="0"/>
              <a:pPr/>
              <a:t>4/17/12</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7308B0-0963-4AF8-8229-9EF293A0BECF}" type="slidenum">
              <a:rPr lang="en-US" smtClean="0"/>
              <a:pPr/>
              <a:t>‹#›</a:t>
            </a:fld>
            <a:endParaRPr lang="en-US" dirty="0"/>
          </a:p>
        </p:txBody>
      </p:sp>
      <p:sp>
        <p:nvSpPr>
          <p:cNvPr id="14" name="Footer Placeholder 13"/>
          <p:cNvSpPr>
            <a:spLocks noGrp="1"/>
          </p:cNvSpPr>
          <p:nvPr>
            <p:ph type="ftr" sz="quarter" idx="12"/>
          </p:nvPr>
        </p:nvSpPr>
        <p:spPr>
          <a:xfrm>
            <a:off x="609600" y="6492681"/>
            <a:ext cx="5421083" cy="365125"/>
          </a:xfrm>
        </p:spPr>
        <p:txBody>
          <a:bodyPr/>
          <a:lstStyle/>
          <a:p>
            <a:endParaRPr lang="en-US" dirty="0"/>
          </a:p>
        </p:txBody>
      </p:sp>
      <p:pic>
        <p:nvPicPr>
          <p:cNvPr id="10" name="Picture 1"/>
          <p:cNvPicPr>
            <a:picLocks noChangeAspect="1" noChangeArrowheads="1"/>
          </p:cNvPicPr>
          <p:nvPr userDrawn="1"/>
        </p:nvPicPr>
        <p:blipFill>
          <a:blip r:embed="rId2" cstate="print"/>
          <a:srcRect/>
          <a:stretch>
            <a:fillRect/>
          </a:stretch>
        </p:blipFill>
        <p:spPr bwMode="auto">
          <a:xfrm>
            <a:off x="0" y="6019800"/>
            <a:ext cx="11562735" cy="10668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Slide Number Placeholder 9"/>
          <p:cNvSpPr>
            <a:spLocks noGrp="1"/>
          </p:cNvSpPr>
          <p:nvPr>
            <p:ph type="sldNum" sz="quarter" idx="16"/>
          </p:nvPr>
        </p:nvSpPr>
        <p:spPr/>
        <p:txBody>
          <a:bodyPr rtlCol="0"/>
          <a:lstStyle/>
          <a:p>
            <a:fld id="{7A7308B0-0963-4AF8-8229-9EF293A0BE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Slide Number Placeholder 11"/>
          <p:cNvSpPr>
            <a:spLocks noGrp="1"/>
          </p:cNvSpPr>
          <p:nvPr>
            <p:ph type="sldNum" sz="quarter" idx="16"/>
          </p:nvPr>
        </p:nvSpPr>
        <p:spPr/>
        <p:txBody>
          <a:bodyPr rtlCol="0"/>
          <a:lstStyle/>
          <a:p>
            <a:fld id="{7A7308B0-0963-4AF8-8229-9EF293A0BECF}" type="slidenum">
              <a:rPr lang="en-US" smtClean="0"/>
              <a:pPr/>
              <a:t>‹#›</a:t>
            </a:fld>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7308B0-0963-4AF8-8229-9EF293A0BE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477000"/>
            <a:ext cx="2667000" cy="365125"/>
          </a:xfrm>
        </p:spPr>
        <p:txBody>
          <a:bodyPr/>
          <a:lstStyle/>
          <a:p>
            <a:fld id="{0D43E6BB-8D54-47D0-A2F0-4BC361787F70}" type="datetime1">
              <a:rPr lang="en-US" smtClean="0"/>
              <a:pPr/>
              <a:t>4/17/12</a:t>
            </a:fld>
            <a:endParaRPr lang="en-US" dirty="0"/>
          </a:p>
        </p:txBody>
      </p:sp>
      <p:sp>
        <p:nvSpPr>
          <p:cNvPr id="3" name="Footer Placeholder 2"/>
          <p:cNvSpPr>
            <a:spLocks noGrp="1"/>
          </p:cNvSpPr>
          <p:nvPr>
            <p:ph type="ftr" sz="quarter" idx="11"/>
          </p:nvPr>
        </p:nvSpPr>
        <p:spPr>
          <a:xfrm>
            <a:off x="609600" y="6476806"/>
            <a:ext cx="5421083" cy="365125"/>
          </a:xfrm>
        </p:spPr>
        <p:txBody>
          <a:bodyPr/>
          <a:lstStyle/>
          <a:p>
            <a:endParaRPr lang="en-US" dirty="0"/>
          </a:p>
        </p:txBody>
      </p:sp>
      <p:sp>
        <p:nvSpPr>
          <p:cNvPr id="4" name="Slide Number Placeholder 3"/>
          <p:cNvSpPr>
            <a:spLocks noGrp="1"/>
          </p:cNvSpPr>
          <p:nvPr>
            <p:ph type="sldNum" sz="quarter" idx="12"/>
          </p:nvPr>
        </p:nvSpPr>
        <p:spPr>
          <a:xfrm>
            <a:off x="0" y="6477000"/>
            <a:ext cx="533400" cy="381000"/>
          </a:xfrm>
        </p:spPr>
        <p:txBody>
          <a:bodyPr/>
          <a:lstStyle>
            <a:lvl1pPr>
              <a:defRPr>
                <a:solidFill>
                  <a:schemeClr val="tx2"/>
                </a:solidFill>
              </a:defRPr>
            </a:lvl1pPr>
          </a:lstStyle>
          <a:p>
            <a:fld id="{7A7308B0-0963-4AF8-8229-9EF293A0BECF}" type="slidenum">
              <a:rPr lang="en-US" smtClean="0"/>
              <a:pPr/>
              <a:t>‹#›</a:t>
            </a:fld>
            <a:endParaRPr lang="en-US" dirty="0"/>
          </a:p>
        </p:txBody>
      </p:sp>
      <p:pic>
        <p:nvPicPr>
          <p:cNvPr id="5" name="Picture 1"/>
          <p:cNvPicPr>
            <a:picLocks noChangeAspect="1" noChangeArrowheads="1"/>
          </p:cNvPicPr>
          <p:nvPr userDrawn="1"/>
        </p:nvPicPr>
        <p:blipFill>
          <a:blip r:embed="rId2" cstate="print"/>
          <a:srcRect/>
          <a:stretch>
            <a:fillRect/>
          </a:stretch>
        </p:blipFill>
        <p:spPr bwMode="auto">
          <a:xfrm>
            <a:off x="0" y="6019800"/>
            <a:ext cx="11562735" cy="1066800"/>
          </a:xfrm>
          <a:prstGeom prst="rect">
            <a:avLst/>
          </a:prstGeom>
          <a:noFill/>
          <a:ln w="9525">
            <a:noFill/>
            <a:miter lim="800000"/>
            <a:headEnd/>
            <a:tailEnd/>
          </a:ln>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7308B0-0963-4AF8-8229-9EF293A0BECF}"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492875"/>
            <a:ext cx="2667000" cy="365125"/>
          </a:xfrm>
        </p:spPr>
        <p:txBody>
          <a:bodyPr rtlCol="0"/>
          <a:lstStyle/>
          <a:p>
            <a:fld id="{FF59EB6D-D86D-4E3F-8056-89F2D85563A2}" type="datetime1">
              <a:rPr lang="en-US" smtClean="0"/>
              <a:pPr/>
              <a:t>4/17/12</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7308B0-0963-4AF8-8229-9EF293A0BECF}" type="slidenum">
              <a:rPr lang="en-US" smtClean="0"/>
              <a:pPr/>
              <a:t>‹#›</a:t>
            </a:fld>
            <a:endParaRPr lang="en-US" dirty="0"/>
          </a:p>
        </p:txBody>
      </p:sp>
      <p:sp>
        <p:nvSpPr>
          <p:cNvPr id="14" name="Footer Placeholder 13"/>
          <p:cNvSpPr>
            <a:spLocks noGrp="1"/>
          </p:cNvSpPr>
          <p:nvPr>
            <p:ph type="ftr" sz="quarter" idx="12"/>
          </p:nvPr>
        </p:nvSpPr>
        <p:spPr>
          <a:xfrm>
            <a:off x="1600200" y="6492681"/>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477194"/>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E0735593-958A-4E5D-946D-40540CC18E54}" type="datetime1">
              <a:rPr lang="en-US" smtClean="0"/>
              <a:pPr/>
              <a:t>4/17/12</a:t>
            </a:fld>
            <a:endParaRPr lang="en-US" dirty="0"/>
          </a:p>
        </p:txBody>
      </p:sp>
      <p:sp>
        <p:nvSpPr>
          <p:cNvPr id="3" name="Footer Placeholder 2"/>
          <p:cNvSpPr>
            <a:spLocks noGrp="1"/>
          </p:cNvSpPr>
          <p:nvPr>
            <p:ph type="ftr" sz="quarter" idx="3"/>
          </p:nvPr>
        </p:nvSpPr>
        <p:spPr>
          <a:xfrm>
            <a:off x="609600" y="6477000"/>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7308B0-0963-4AF8-8229-9EF293A0BECF}" type="slidenum">
              <a:rPr lang="en-US" smtClean="0"/>
              <a:pPr/>
              <a:t>‹#›</a:t>
            </a:fld>
            <a:endParaRPr lang="en-US" dirty="0"/>
          </a:p>
        </p:txBody>
      </p:sp>
      <p:pic>
        <p:nvPicPr>
          <p:cNvPr id="109569" name="Picture 1"/>
          <p:cNvPicPr>
            <a:picLocks noChangeAspect="1" noChangeArrowheads="1"/>
          </p:cNvPicPr>
          <p:nvPr/>
        </p:nvPicPr>
        <p:blipFill>
          <a:blip r:embed="rId15" cstate="print"/>
          <a:srcRect/>
          <a:stretch>
            <a:fillRect/>
          </a:stretch>
        </p:blipFill>
        <p:spPr bwMode="auto">
          <a:xfrm>
            <a:off x="0" y="6019800"/>
            <a:ext cx="11562735" cy="10668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7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oleObject" Target="../embeddings/oleObject1.bin"/><Relationship Id="rId7"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5.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5.bin"/><Relationship Id="rId5" Type="http://schemas.openxmlformats.org/officeDocument/2006/relationships/image" Target="../media/image76.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comments" Target="../comments/commen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comments" Target="../comments/commen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6.bin"/><Relationship Id="rId5" Type="http://schemas.openxmlformats.org/officeDocument/2006/relationships/image" Target="../media/image77.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13.xml"/><Relationship Id="rId2" Type="http://schemas.openxmlformats.org/officeDocument/2006/relationships/diagramData" Target="../diagrams/data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www.satisfice.com/rst.pdf" TargetMode="External"/><Relationship Id="rId4" Type="http://schemas.openxmlformats.org/officeDocument/2006/relationships/hyperlink" Target="http://www.stickyminds.com/BetterSoftware/magazine.asp?fn=cifea&amp;id=90" TargetMode="External"/><Relationship Id="rId5" Type="http://schemas.openxmlformats.org/officeDocument/2006/relationships/hyperlink" Target="http://www.perftestplus.com/articles/ucml.pdf" TargetMode="External"/><Relationship Id="rId6" Type="http://schemas.openxmlformats.org/officeDocument/2006/relationships/hyperlink" Target="http://searchsoftwarequality.techtarget.com/tip/0,289483,sid92_gci1298371_mem1,00.html" TargetMode="External"/><Relationship Id="rId7" Type="http://schemas.openxmlformats.org/officeDocument/2006/relationships/hyperlink" Target="http://www.informit.com/articles/article.aspx?p=391645" TargetMode="External"/><Relationship Id="rId8" Type="http://schemas.openxmlformats.org/officeDocument/2006/relationships/hyperlink" Target="http://searchsoftwarequality.techtarget.com/tip/0,289483,sid92_gci1368548,00.html" TargetMode="External"/><Relationship Id="rId9" Type="http://schemas.openxmlformats.org/officeDocument/2006/relationships/hyperlink" Target="http://michaeldkelly.com/pdfs/Taking%20a%20Tour%20Through%20Test%20Country.pdf" TargetMode="External"/><Relationship Id="rId10" Type="http://schemas.openxmlformats.org/officeDocument/2006/relationships/hyperlink" Target="http://www.satisfice.com/blog/wp-content/uploads/2009/10/et-dynamics22.pdf" TargetMode="External"/><Relationship Id="rId11" Type="http://schemas.openxmlformats.org/officeDocument/2006/relationships/hyperlink" Target="http://searchsoftwarequality.techtarget.com/tip/0,289483,sid92_gci1346754_mem1,00.html" TargetMode="External"/><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56.xml.rels><?xml version="1.0" encoding="UTF-8" standalone="yes"?>
<Relationships xmlns="http://schemas.openxmlformats.org/package/2006/relationships"><Relationship Id="rId11" Type="http://schemas.openxmlformats.org/officeDocument/2006/relationships/hyperlink" Target="http://searchsoftwarequality.techtarget.com/tip/0,289483,sid92_gci1350741,00.html" TargetMode="External"/><Relationship Id="rId12" Type="http://schemas.openxmlformats.org/officeDocument/2006/relationships/hyperlink" Target="http://www.satisfice.com/tools/satisfice-cm.pdf" TargetMode="External"/><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www.satisfice.com/tools/satisfice-tsm-4p.pdf" TargetMode="External"/><Relationship Id="rId4" Type="http://schemas.openxmlformats.org/officeDocument/2006/relationships/hyperlink" Target="http://www.informit.com/articles/printerfriendly.aspx?p=463947" TargetMode="External"/><Relationship Id="rId5" Type="http://schemas.openxmlformats.org/officeDocument/2006/relationships/hyperlink" Target="http://www.softwarequalitymethods.com/Papers/STQE%20Heuristic.pdf" TargetMode="External"/><Relationship Id="rId6" Type="http://schemas.openxmlformats.org/officeDocument/2006/relationships/hyperlink" Target="http://www.developsense.com/articles/2005-01-TestingWithoutAMap.pdf" TargetMode="External"/><Relationship Id="rId7" Type="http://schemas.openxmlformats.org/officeDocument/2006/relationships/hyperlink" Target="http://www.docstoc.com/docs/6226637/Julian-Harty-Six-Thinking-Hats-for-Software-Tester" TargetMode="External"/><Relationship Id="rId8" Type="http://schemas.openxmlformats.org/officeDocument/2006/relationships/hyperlink" Target="http://testobsessed.com/2007/02/19/test-heuristics-cheat-sheet/" TargetMode="External"/><Relationship Id="rId9" Type="http://schemas.openxmlformats.org/officeDocument/2006/relationships/hyperlink" Target="http://searchsoftwarequality.techtarget.com/tip/0,289483,sid92_gci1330672,00.html" TargetMode="External"/><Relationship Id="rId10" Type="http://schemas.openxmlformats.org/officeDocument/2006/relationships/hyperlink" Target="http://www.exampler.com/old-blog/2003/08/21/"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earchsoftwarequality.techtarget.com/expert/KnowledgebaseAnswer/0,289625,sid92_gci1296746_mem1,00.html" TargetMode="External"/><Relationship Id="rId4" Type="http://schemas.openxmlformats.org/officeDocument/2006/relationships/hyperlink" Target="http://www.informit.com/articles/printerfriendly.asp?p=355875&amp;rl=1" TargetMode="External"/><Relationship Id="rId5" Type="http://schemas.openxmlformats.org/officeDocument/2006/relationships/hyperlink" Target="http://www.testingeducation.org/a/scenario2.pdf" TargetMode="External"/><Relationship Id="rId6" Type="http://schemas.openxmlformats.org/officeDocument/2006/relationships/hyperlink" Target="http://www.informit.com/articles/article.aspx?p=471934" TargetMode="External"/><Relationship Id="rId7" Type="http://schemas.openxmlformats.org/officeDocument/2006/relationships/hyperlink" Target="http://michaeldkelly.com/pdfs/TestingSOA.pdf" TargetMode="External"/><Relationship Id="rId8" Type="http://schemas.openxmlformats.org/officeDocument/2006/relationships/hyperlink" Target="http://www.informit.com/articles/article.aspx?p=1324984" TargetMode="External"/><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58.xml.rels><?xml version="1.0" encoding="UTF-8" standalone="yes"?>
<Relationships xmlns="http://schemas.openxmlformats.org/package/2006/relationships"><Relationship Id="rId11" Type="http://schemas.openxmlformats.org/officeDocument/2006/relationships/hyperlink" Target="http://jigsaw.w3.org/css-validator/" TargetMode="External"/><Relationship Id="rId12" Type="http://schemas.openxmlformats.org/officeDocument/2006/relationships/hyperlink" Target="http://validator.w3.org/check" TargetMode="External"/><Relationship Id="rId13" Type="http://schemas.openxmlformats.org/officeDocument/2006/relationships/hyperlink" Target="http://validator.w3.org/feed/" TargetMode="External"/><Relationship Id="rId14" Type="http://schemas.openxmlformats.org/officeDocument/2006/relationships/hyperlink" Target="http://validator.w3.org/checklink/" TargetMode="External"/><Relationship Id="rId15" Type="http://schemas.openxmlformats.org/officeDocument/2006/relationships/hyperlink" Target="http://cobertura.sourceforge.net/" TargetMode="External"/><Relationship Id="rId16" Type="http://schemas.openxmlformats.org/officeDocument/2006/relationships/hyperlink" Target="http://www.newrelic.com/RPMlite-rails.html" TargetMode="External"/><Relationship Id="rId17" Type="http://schemas.openxmlformats.org/officeDocument/2006/relationships/hyperlink" Target="http://www.wireshark.org/" TargetMode="External"/><Relationship Id="rId1" Type="http://schemas.openxmlformats.org/officeDocument/2006/relationships/slideLayout" Target="../slideLayouts/slideLayout4.xml"/><Relationship Id="rId2" Type="http://schemas.openxmlformats.org/officeDocument/2006/relationships/hyperlink" Target="http://sourceforge.net/projects/freemind/" TargetMode="External"/><Relationship Id="rId3" Type="http://schemas.openxmlformats.org/officeDocument/2006/relationships/hyperlink" Target="http://www.websequencediagrams.com/" TargetMode="External"/><Relationship Id="rId4" Type="http://schemas.openxmlformats.org/officeDocument/2006/relationships/hyperlink" Target="http://browsershots.org/" TargetMode="External"/><Relationship Id="rId5" Type="http://schemas.openxmlformats.org/officeDocument/2006/relationships/hyperlink" Target="http://www.quirksmode.org/m/table.html" TargetMode="External"/><Relationship Id="rId6" Type="http://schemas.openxmlformats.org/officeDocument/2006/relationships/hyperlink" Target="http://websitegrader.com/" TargetMode="External"/><Relationship Id="rId7" Type="http://schemas.openxmlformats.org/officeDocument/2006/relationships/hyperlink" Target="http://www.seositecheckup.com/" TargetMode="External"/><Relationship Id="rId8" Type="http://schemas.openxmlformats.org/officeDocument/2006/relationships/hyperlink" Target="http://www.shinywhitebox.com/" TargetMode="External"/><Relationship Id="rId9" Type="http://schemas.openxmlformats.org/officeDocument/2006/relationships/hyperlink" Target="http://www.techsmith.com/snagit/" TargetMode="External"/><Relationship Id="rId10" Type="http://schemas.openxmlformats.org/officeDocument/2006/relationships/hyperlink" Target="http://www.cynthiasays.com/" TargetMode="External"/></Relationships>
</file>

<file path=ppt/slides/_rels/slide159.xml.rels><?xml version="1.0" encoding="UTF-8" standalone="yes"?>
<Relationships xmlns="http://schemas.openxmlformats.org/package/2006/relationships"><Relationship Id="rId11" Type="http://schemas.openxmlformats.org/officeDocument/2006/relationships/hyperlink" Target="http://browsermob.com" TargetMode="External"/><Relationship Id="rId12" Type="http://schemas.openxmlformats.org/officeDocument/2006/relationships/hyperlink" Target="http://webpagetest.org" TargetMode="External"/><Relationship Id="rId13" Type="http://schemas.openxmlformats.org/officeDocument/2006/relationships/hyperlink" Target="http://juicystudio.com/services/readability.php" TargetMode="External"/><Relationship Id="rId14" Type="http://schemas.openxmlformats.org/officeDocument/2006/relationships/hyperlink" Target="http://spoon.net" TargetMode="External"/><Relationship Id="rId15" Type="http://schemas.openxmlformats.org/officeDocument/2006/relationships/hyperlink" Target="http://supportdetails.com" TargetMode="External"/><Relationship Id="rId1" Type="http://schemas.openxmlformats.org/officeDocument/2006/relationships/slideLayout" Target="../slideLayouts/slideLayout4.xml"/><Relationship Id="rId2" Type="http://schemas.openxmlformats.org/officeDocument/2006/relationships/hyperlink" Target="http://camstudio.org/" TargetMode="External"/><Relationship Id="rId3" Type="http://schemas.openxmlformats.org/officeDocument/2006/relationships/hyperlink" Target="http://www.bbsoftware.co.uk/BBTestAssistant.aspx" TargetMode="External"/><Relationship Id="rId4" Type="http://schemas.openxmlformats.org/officeDocument/2006/relationships/hyperlink" Target="http://www.testexplorer.com/" TargetMode="External"/><Relationship Id="rId5" Type="http://schemas.openxmlformats.org/officeDocument/2006/relationships/hyperlink" Target="http://www.satisfice.com/tools.shtml" TargetMode="External"/><Relationship Id="rId6" Type="http://schemas.openxmlformats.org/officeDocument/2006/relationships/hyperlink" Target="http://chrispederick.com/work/web-developer/" TargetMode="External"/><Relationship Id="rId7" Type="http://schemas.openxmlformats.org/officeDocument/2006/relationships/hyperlink" Target="http://seleniumhq.org/projects/ide/" TargetMode="External"/><Relationship Id="rId8" Type="http://schemas.openxmlformats.org/officeDocument/2006/relationships/hyperlink" Target="http://www.moleskine.com/" TargetMode="External"/><Relationship Id="rId9" Type="http://schemas.openxmlformats.org/officeDocument/2006/relationships/hyperlink" Target="http://www.mead.com/" TargetMode="External"/><Relationship Id="rId10" Type="http://schemas.openxmlformats.org/officeDocument/2006/relationships/hyperlink" Target="http://blamestella.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60.xml.rels><?xml version="1.0" encoding="UTF-8" standalone="yes"?>
<Relationships xmlns="http://schemas.openxmlformats.org/package/2006/relationships"><Relationship Id="rId3" Type="http://schemas.openxmlformats.org/officeDocument/2006/relationships/hyperlink" Target="http://searchsoftwarequality.techtarget.com/sDefinition/0,290660,sid92_gci929101,00.html" TargetMode="External"/><Relationship Id="rId4" Type="http://schemas.openxmlformats.org/officeDocument/2006/relationships/hyperlink" Target="http://testingeducation.org/BBST/index.html" TargetMode="External"/><Relationship Id="rId5" Type="http://schemas.openxmlformats.org/officeDocument/2006/relationships/hyperlink" Target="http://video.google.com/videosearch?q=software+testing&amp;hl=en" TargetMode="External"/><Relationship Id="rId6" Type="http://schemas.openxmlformats.org/officeDocument/2006/relationships/hyperlink" Target="http://www.testingreflections.com/" TargetMode="External"/><Relationship Id="rId7" Type="http://schemas.openxmlformats.org/officeDocument/2006/relationships/hyperlink" Target="http://www.stpmag.com/" TargetMode="External"/><Relationship Id="rId8" Type="http://schemas.openxmlformats.org/officeDocument/2006/relationships/hyperlink" Target="http://www.stickyminds.com/BetterSoftware/magazine.asp" TargetMode="External"/><Relationship Id="rId9" Type="http://schemas.openxmlformats.org/officeDocument/2006/relationships/hyperlink" Target="http://www.pnsqc.org/proceedings/index.php" TargetMode="External"/><Relationship Id="rId10" Type="http://schemas.openxmlformats.org/officeDocument/2006/relationships/hyperlink" Target="http://associationforsoftwaretesting.org/conference/cast2006/index.html" TargetMode="External"/><Relationship Id="rId1" Type="http://schemas.openxmlformats.org/officeDocument/2006/relationships/slideLayout" Target="../slideLayouts/slideLayout5.xml"/><Relationship Id="rId2" Type="http://schemas.openxmlformats.org/officeDocument/2006/relationships/hyperlink" Target="http://www.testingeducation.org/"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www.michaeldkelly.com/" TargetMode="External"/><Relationship Id="rId4" Type="http://schemas.openxmlformats.org/officeDocument/2006/relationships/hyperlink" Target="http://www.linkedin.com/in/michaeldkelly" TargetMode="External"/><Relationship Id="rId1" Type="http://schemas.openxmlformats.org/officeDocument/2006/relationships/slideLayout" Target="../slideLayouts/slideLayout3.xml"/><Relationship Id="rId2" Type="http://schemas.openxmlformats.org/officeDocument/2006/relationships/hyperlink" Target="mailto:mike@michaeldkelly.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corkboard.me/simple" TargetMode="External"/><Relationship Id="rId4" Type="http://schemas.openxmlformats.org/officeDocument/2006/relationships/hyperlink" Target="https://developertown.projectburndown.com/" TargetMode="External"/><Relationship Id="rId5" Type="http://schemas.openxmlformats.org/officeDocument/2006/relationships/hyperlink" Target="http://trooptrack.com/" TargetMode="External"/><Relationship Id="rId1" Type="http://schemas.openxmlformats.org/officeDocument/2006/relationships/slideLayout" Target="../slideLayouts/slideLayout4.xml"/><Relationship Id="rId2" Type="http://schemas.openxmlformats.org/officeDocument/2006/relationships/hyperlink" Target="http://blueprintlog.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omments" Target="../comments/commen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omments" Target="../comments/commen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hyperlink" Target="http://www.techdarkside.com/" TargetMode="External"/><Relationship Id="rId12" Type="http://schemas.openxmlformats.org/officeDocument/2006/relationships/hyperlink" Target="http://www.karennjohnson.com" TargetMode="External"/><Relationship Id="rId1" Type="http://schemas.openxmlformats.org/officeDocument/2006/relationships/slideLayout" Target="../slideLayouts/slideLayout4.xml"/><Relationship Id="rId2" Type="http://schemas.openxmlformats.org/officeDocument/2006/relationships/hyperlink" Target="http://www.satisfice.com/" TargetMode="External"/><Relationship Id="rId3" Type="http://schemas.openxmlformats.org/officeDocument/2006/relationships/hyperlink" Target="http://www.quardev.com/" TargetMode="External"/><Relationship Id="rId4" Type="http://schemas.openxmlformats.org/officeDocument/2006/relationships/hyperlink" Target="http://www.developsense.com/" TargetMode="External"/><Relationship Id="rId5" Type="http://schemas.openxmlformats.org/officeDocument/2006/relationships/hyperlink" Target="http://www.kaner.com/" TargetMode="External"/><Relationship Id="rId6" Type="http://schemas.openxmlformats.org/officeDocument/2006/relationships/hyperlink" Target="http://www.softwarequalitymethods.com/" TargetMode="External"/><Relationship Id="rId7" Type="http://schemas.openxmlformats.org/officeDocument/2006/relationships/hyperlink" Target="http://www.amibug.com/" TargetMode="External"/><Relationship Id="rId8" Type="http://schemas.openxmlformats.org/officeDocument/2006/relationships/hyperlink" Target="http://www.perftestplus.com/" TargetMode="External"/><Relationship Id="rId9" Type="http://schemas.openxmlformats.org/officeDocument/2006/relationships/hyperlink" Target="http://www.exampler.com/" TargetMode="External"/><Relationship Id="rId10" Type="http://schemas.openxmlformats.org/officeDocument/2006/relationships/hyperlink" Target="http://www.kohl.c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hyperlink" Target="http://www.quirksmode.org/m/table.html" TargetMode="External"/><Relationship Id="rId4" Type="http://schemas.openxmlformats.org/officeDocument/2006/relationships/hyperlink" Target="http://http/www.cynthiasays.com/" TargetMode="External"/><Relationship Id="rId5" Type="http://schemas.openxmlformats.org/officeDocument/2006/relationships/hyperlink" Target="http://jigsaw.w3.org/css-validator/" TargetMode="External"/><Relationship Id="rId6" Type="http://schemas.openxmlformats.org/officeDocument/2006/relationships/hyperlink" Target="http://validator.w3.org/check" TargetMode="External"/><Relationship Id="rId7" Type="http://schemas.openxmlformats.org/officeDocument/2006/relationships/hyperlink" Target="http://validator.w3.org/feed/" TargetMode="External"/><Relationship Id="rId8" Type="http://schemas.openxmlformats.org/officeDocument/2006/relationships/hyperlink" Target="http://validator.w3.org/checklink/" TargetMode="External"/><Relationship Id="rId9" Type="http://schemas.openxmlformats.org/officeDocument/2006/relationships/hyperlink" Target="http://www.seositecheckup.com/" TargetMode="External"/><Relationship Id="rId10" Type="http://schemas.openxmlformats.org/officeDocument/2006/relationships/hyperlink" Target="http://www.websitegrader.com/" TargetMode="External"/><Relationship Id="rId11"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4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diagramData" Target="../diagrams/data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4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1" Type="http://schemas.openxmlformats.org/officeDocument/2006/relationships/hyperlink" Target="http://www.moleskine.com/" TargetMode="External"/><Relationship Id="rId12" Type="http://schemas.openxmlformats.org/officeDocument/2006/relationships/hyperlink" Target="http://www.mead.com/" TargetMode="External"/><Relationship Id="rId1" Type="http://schemas.openxmlformats.org/officeDocument/2006/relationships/slideLayout" Target="../slideLayouts/slideLayout2.xml"/><Relationship Id="rId2" Type="http://schemas.openxmlformats.org/officeDocument/2006/relationships/hyperlink" Target="http://www.shinywhitebox.com/" TargetMode="External"/><Relationship Id="rId3" Type="http://schemas.openxmlformats.org/officeDocument/2006/relationships/hyperlink" Target="http://www.techsmith.com/snagit/" TargetMode="External"/><Relationship Id="rId4" Type="http://schemas.openxmlformats.org/officeDocument/2006/relationships/hyperlink" Target="http://camstudio.org/" TargetMode="External"/><Relationship Id="rId5" Type="http://schemas.openxmlformats.org/officeDocument/2006/relationships/hyperlink" Target="http://www.bbsoftware.co.uk/BBTestAssistant.aspx" TargetMode="External"/><Relationship Id="rId6" Type="http://schemas.openxmlformats.org/officeDocument/2006/relationships/hyperlink" Target="http://www.testexplorer.com/" TargetMode="External"/><Relationship Id="rId7" Type="http://schemas.openxmlformats.org/officeDocument/2006/relationships/hyperlink" Target="http://www.satisfice.com/tools.shtml" TargetMode="External"/><Relationship Id="rId8" Type="http://schemas.openxmlformats.org/officeDocument/2006/relationships/hyperlink" Target="http://www.newrelic.com/RPMlite-rails.html" TargetMode="External"/><Relationship Id="rId9" Type="http://schemas.openxmlformats.org/officeDocument/2006/relationships/hyperlink" Target="http://www.wireshark.org/" TargetMode="External"/><Relationship Id="rId10" Type="http://schemas.openxmlformats.org/officeDocument/2006/relationships/hyperlink" Target="http://seleniumhq.org/projects/ide/"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50.jpe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1.wmf"/><Relationship Id="rId5" Type="http://schemas.openxmlformats.org/officeDocument/2006/relationships/image" Target="../media/image52.pn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53.wmf"/><Relationship Id="rId5" Type="http://schemas.openxmlformats.org/officeDocument/2006/relationships/oleObject" Target="../embeddings/Microsoft_Word_97_-_2004_Document2.doc"/><Relationship Id="rId6" Type="http://schemas.openxmlformats.org/officeDocument/2006/relationships/image" Target="../media/image54.wmf"/><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5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6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68.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Software Testing Fundamentals</a:t>
            </a:r>
            <a:endParaRPr lang="en-US" b="1" dirty="0"/>
          </a:p>
        </p:txBody>
      </p:sp>
      <p:sp>
        <p:nvSpPr>
          <p:cNvPr id="3" name="Subtitle 2"/>
          <p:cNvSpPr>
            <a:spLocks noGrp="1"/>
          </p:cNvSpPr>
          <p:nvPr>
            <p:ph type="subTitle" idx="1"/>
          </p:nvPr>
        </p:nvSpPr>
        <p:spPr/>
        <p:txBody>
          <a:bodyPr/>
          <a:lstStyle/>
          <a:p>
            <a:r>
              <a:rPr lang="en-US" dirty="0" smtClean="0"/>
              <a:t>Michael Kelly, ASPE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Technique: Informal Diagrams</a:t>
            </a:r>
            <a:endParaRPr lang="en-US" dirty="0"/>
          </a:p>
        </p:txBody>
      </p:sp>
      <p:pic>
        <p:nvPicPr>
          <p:cNvPr id="78851" name="Picture 3"/>
          <p:cNvPicPr>
            <a:picLocks noChangeAspect="1" noChangeArrowheads="1"/>
          </p:cNvPicPr>
          <p:nvPr/>
        </p:nvPicPr>
        <p:blipFill>
          <a:blip r:embed="rId3" cstate="print"/>
          <a:srcRect/>
          <a:stretch>
            <a:fillRect/>
          </a:stretch>
        </p:blipFill>
        <p:spPr bwMode="auto">
          <a:xfrm>
            <a:off x="685800" y="2082225"/>
            <a:ext cx="7324725" cy="3190875"/>
          </a:xfrm>
          <a:prstGeom prst="rect">
            <a:avLst/>
          </a:prstGeom>
          <a:noFill/>
          <a:ln w="9525">
            <a:noFill/>
            <a:miter lim="800000"/>
            <a:headEnd/>
            <a:tailEnd/>
          </a:ln>
        </p:spPr>
      </p:pic>
      <p:sp>
        <p:nvSpPr>
          <p:cNvPr id="10" name="TextBox 9"/>
          <p:cNvSpPr txBox="1"/>
          <p:nvPr/>
        </p:nvSpPr>
        <p:spPr>
          <a:xfrm>
            <a:off x="3962400" y="4953000"/>
            <a:ext cx="4953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Mind map example from Rob Sabourin’s “</a:t>
            </a:r>
            <a:r>
              <a:rPr lang="en-US" sz="1400" i="1" dirty="0" smtClean="0"/>
              <a:t>X Marks the Test Case: Using Mind Maps for Software Design</a:t>
            </a:r>
            <a:r>
              <a:rPr lang="en-US" sz="1400" dirty="0" smtClean="0"/>
              <a:t>”</a:t>
            </a:r>
          </a:p>
        </p:txBody>
      </p:sp>
      <p:sp>
        <p:nvSpPr>
          <p:cNvPr id="6" name="Slide Number Placeholder 5"/>
          <p:cNvSpPr>
            <a:spLocks noGrp="1"/>
          </p:cNvSpPr>
          <p:nvPr>
            <p:ph type="sldNum" sz="quarter" idx="12"/>
          </p:nvPr>
        </p:nvSpPr>
        <p:spPr/>
        <p:txBody>
          <a:bodyPr>
            <a:normAutofit fontScale="85000" lnSpcReduction="20000"/>
          </a:bodyPr>
          <a:lstStyle/>
          <a:p>
            <a:fld id="{7A7308B0-0963-4AF8-8229-9EF293A0BECF}" type="slidenum">
              <a:rPr lang="en-US" smtClean="0"/>
              <a:pPr/>
              <a:t>10</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Editorial Note</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100</a:t>
            </a:fld>
            <a:endParaRPr lang="en-US" dirty="0"/>
          </a:p>
        </p:txBody>
      </p:sp>
      <p:sp>
        <p:nvSpPr>
          <p:cNvPr id="5" name="Content Placeholder 4"/>
          <p:cNvSpPr>
            <a:spLocks noGrp="1"/>
          </p:cNvSpPr>
          <p:nvPr>
            <p:ph sz="quarter" idx="1"/>
          </p:nvPr>
        </p:nvSpPr>
        <p:spPr/>
        <p:txBody>
          <a:bodyPr>
            <a:noAutofit/>
          </a:bodyPr>
          <a:lstStyle/>
          <a:p>
            <a:r>
              <a:rPr lang="en-US" sz="2100" dirty="0" smtClean="0"/>
              <a:t>Terms don’t make you better testers, they are just labels. They help with communication. Knowing them doesn’t mean you know how to test. You need to know the universal testing method to know how to test. </a:t>
            </a:r>
          </a:p>
          <a:p>
            <a:r>
              <a:rPr lang="en-US" sz="2100" dirty="0" smtClean="0"/>
              <a:t>We have no common body of language – ASQ, ISTQB, IEEE, AST, and others all disagree on what terms mean. Many terms are overloaded (they have multiple different meanings depending on the context) and change over time (like unit testing).  </a:t>
            </a:r>
          </a:p>
          <a:p>
            <a:r>
              <a:rPr lang="en-US" sz="2100" dirty="0" smtClean="0"/>
              <a:t>Each company is different and each project is different. Try to understand how your project team uses these terms. </a:t>
            </a:r>
          </a:p>
          <a:p>
            <a:r>
              <a:rPr lang="en-US" sz="2100" dirty="0" smtClean="0"/>
              <a:t>These definitions and descriptions are based on my experience and my </a:t>
            </a:r>
            <a:r>
              <a:rPr lang="en-US" sz="2100" i="1" dirty="0" smtClean="0"/>
              <a:t>interpretation </a:t>
            </a:r>
            <a:r>
              <a:rPr lang="en-US" sz="2100" dirty="0" smtClean="0"/>
              <a:t>of common industry usage.</a:t>
            </a:r>
            <a:endParaRPr lang="en-US" sz="2100" dirty="0"/>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2" name="Title 1"/>
          <p:cNvSpPr>
            <a:spLocks noGrp="1"/>
          </p:cNvSpPr>
          <p:nvPr>
            <p:ph type="title"/>
          </p:nvPr>
        </p:nvSpPr>
        <p:spPr/>
        <p:txBody>
          <a:bodyPr>
            <a:normAutofit/>
          </a:bodyPr>
          <a:lstStyle/>
          <a:p>
            <a:r>
              <a:rPr lang="en-US" dirty="0" smtClean="0"/>
              <a:t>Approaches to Testing</a:t>
            </a:r>
            <a:endParaRPr lang="en-US" dirty="0"/>
          </a:p>
        </p:txBody>
      </p:sp>
      <p:sp>
        <p:nvSpPr>
          <p:cNvPr id="4" name="Slide Number Placeholder 3"/>
          <p:cNvSpPr>
            <a:spLocks noGrp="1"/>
          </p:cNvSpPr>
          <p:nvPr>
            <p:ph type="sldNum" sz="quarter" idx="11"/>
          </p:nvPr>
        </p:nvSpPr>
        <p:spPr/>
        <p:txBody>
          <a:bodyPr>
            <a:normAutofit/>
          </a:bodyPr>
          <a:lstStyle/>
          <a:p>
            <a:fld id="{7A7308B0-0963-4AF8-8229-9EF293A0BECF}" type="slidenum">
              <a:rPr lang="en-US" smtClean="0"/>
              <a:pPr/>
              <a:t>101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Testing</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102</a:t>
            </a:fld>
            <a:endParaRPr lang="en-US" dirty="0"/>
          </a:p>
        </p:txBody>
      </p:sp>
      <p:sp>
        <p:nvSpPr>
          <p:cNvPr id="5" name="Content Placeholder 4"/>
          <p:cNvSpPr>
            <a:spLocks noGrp="1"/>
          </p:cNvSpPr>
          <p:nvPr>
            <p:ph sz="quarter" idx="1"/>
          </p:nvPr>
        </p:nvSpPr>
        <p:spPr/>
        <p:txBody>
          <a:bodyPr/>
          <a:lstStyle/>
          <a:p>
            <a:pPr marL="514350" indent="-514350"/>
            <a:r>
              <a:rPr lang="en-US" dirty="0" smtClean="0"/>
              <a:t>Testing happens along a continuum </a:t>
            </a:r>
          </a:p>
          <a:p>
            <a:pPr marL="834390" lvl="1" indent="-514350"/>
            <a:r>
              <a:rPr lang="en-US" dirty="0" smtClean="0"/>
              <a:t>Level of documentation</a:t>
            </a:r>
          </a:p>
          <a:p>
            <a:pPr marL="834390" lvl="1" indent="-514350"/>
            <a:r>
              <a:rPr lang="en-US" dirty="0" smtClean="0"/>
              <a:t>Level of tester freedom </a:t>
            </a:r>
          </a:p>
          <a:p>
            <a:pPr marL="834390" lvl="1" indent="-514350"/>
            <a:r>
              <a:rPr lang="en-US" dirty="0" smtClean="0"/>
              <a:t>Amount of testing structure </a:t>
            </a:r>
            <a:endParaRPr lang="en-US" dirty="0"/>
          </a:p>
        </p:txBody>
      </p:sp>
      <p:pic>
        <p:nvPicPr>
          <p:cNvPr id="222210" name="Picture 2"/>
          <p:cNvPicPr>
            <a:picLocks noChangeAspect="1" noChangeArrowheads="1"/>
          </p:cNvPicPr>
          <p:nvPr/>
        </p:nvPicPr>
        <p:blipFill>
          <a:blip r:embed="rId2" cstate="print"/>
          <a:srcRect/>
          <a:stretch>
            <a:fillRect/>
          </a:stretch>
        </p:blipFill>
        <p:spPr bwMode="auto">
          <a:xfrm>
            <a:off x="0" y="3962400"/>
            <a:ext cx="9144000" cy="210194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Scripted Testing</a:t>
            </a:r>
            <a:endParaRPr lang="en-US" dirty="0"/>
          </a:p>
        </p:txBody>
      </p:sp>
      <p:sp>
        <p:nvSpPr>
          <p:cNvPr id="7" name="Content Placeholder 6"/>
          <p:cNvSpPr>
            <a:spLocks noGrp="1"/>
          </p:cNvSpPr>
          <p:nvPr>
            <p:ph sz="quarter" idx="2"/>
          </p:nvPr>
        </p:nvSpPr>
        <p:spPr>
          <a:xfrm>
            <a:off x="609600" y="2438400"/>
            <a:ext cx="3886200" cy="4114800"/>
          </a:xfrm>
        </p:spPr>
        <p:txBody>
          <a:bodyPr>
            <a:normAutofit fontScale="47500" lnSpcReduction="20000"/>
          </a:bodyPr>
          <a:lstStyle/>
          <a:p>
            <a:r>
              <a:rPr lang="en-US" dirty="0" smtClean="0"/>
              <a:t>Increased detail</a:t>
            </a:r>
          </a:p>
          <a:p>
            <a:pPr lvl="1"/>
            <a:r>
              <a:rPr lang="en-US" dirty="0" smtClean="0"/>
              <a:t>Increased level of documentation available for audit/review </a:t>
            </a:r>
          </a:p>
          <a:p>
            <a:pPr lvl="1"/>
            <a:r>
              <a:rPr lang="en-US" dirty="0" smtClean="0"/>
              <a:t>Ability to specify steps in great detail (often allowing for people unfamiliar with system/domain to perform certain aspects of testing they otherwise couldn’t)</a:t>
            </a:r>
          </a:p>
          <a:p>
            <a:r>
              <a:rPr lang="en-US" dirty="0" smtClean="0"/>
              <a:t>Generative metrics visibility and tracking </a:t>
            </a:r>
          </a:p>
          <a:p>
            <a:pPr lvl="1"/>
            <a:r>
              <a:rPr lang="en-US" dirty="0" smtClean="0"/>
              <a:t>Ability to perform fine-grain traceability back to requirements </a:t>
            </a:r>
          </a:p>
          <a:p>
            <a:pPr lvl="1"/>
            <a:r>
              <a:rPr lang="en-US" dirty="0" smtClean="0"/>
              <a:t>Ability to track fine-grain testing metrics and perceived progress relative to test case/script/step counts </a:t>
            </a:r>
          </a:p>
          <a:p>
            <a:r>
              <a:rPr lang="en-US" dirty="0" smtClean="0"/>
              <a:t>Project timing</a:t>
            </a:r>
          </a:p>
          <a:p>
            <a:pPr lvl="1"/>
            <a:r>
              <a:rPr lang="en-US" dirty="0" smtClean="0"/>
              <a:t>Ability to create scripts before the software is ready for test execution (front-load work) </a:t>
            </a:r>
          </a:p>
          <a:p>
            <a:pPr lvl="1"/>
            <a:r>
              <a:rPr lang="en-US" dirty="0" smtClean="0"/>
              <a:t>Ability to reuse assets for later rounds of testing or possibly for development of automation assets </a:t>
            </a:r>
          </a:p>
        </p:txBody>
      </p:sp>
      <p:sp>
        <p:nvSpPr>
          <p:cNvPr id="9" name="Content Placeholder 8"/>
          <p:cNvSpPr>
            <a:spLocks noGrp="1"/>
          </p:cNvSpPr>
          <p:nvPr>
            <p:ph sz="quarter" idx="4"/>
          </p:nvPr>
        </p:nvSpPr>
        <p:spPr>
          <a:xfrm>
            <a:off x="4800600" y="2438400"/>
            <a:ext cx="3886200" cy="4114800"/>
          </a:xfrm>
        </p:spPr>
        <p:txBody>
          <a:bodyPr>
            <a:normAutofit fontScale="55000" lnSpcReduction="20000"/>
          </a:bodyPr>
          <a:lstStyle/>
          <a:p>
            <a:r>
              <a:rPr lang="en-US" dirty="0" smtClean="0"/>
              <a:t>Expensive to create and maintain </a:t>
            </a:r>
          </a:p>
          <a:p>
            <a:pPr lvl="1"/>
            <a:r>
              <a:rPr lang="en-US" dirty="0" smtClean="0"/>
              <a:t>Fragile relative to system changes, often require regular updates</a:t>
            </a:r>
          </a:p>
          <a:p>
            <a:pPr lvl="1"/>
            <a:r>
              <a:rPr lang="en-US" dirty="0" smtClean="0"/>
              <a:t>Often very repetitive of simple tasks </a:t>
            </a:r>
          </a:p>
          <a:p>
            <a:r>
              <a:rPr lang="en-US" dirty="0" smtClean="0"/>
              <a:t>Can limit test ideas by anchoring test ideas to tests that are easy to document </a:t>
            </a:r>
          </a:p>
          <a:p>
            <a:pPr lvl="1"/>
            <a:r>
              <a:rPr lang="en-US" dirty="0" smtClean="0"/>
              <a:t>often not good for non-functional testing</a:t>
            </a:r>
          </a:p>
          <a:p>
            <a:pPr lvl="1"/>
            <a:r>
              <a:rPr lang="en-US" dirty="0" smtClean="0"/>
              <a:t>often not good for the testing of complex or abstract concepts like formula or user interfaces requiring complex interaction</a:t>
            </a:r>
          </a:p>
          <a:p>
            <a:r>
              <a:rPr lang="en-US" dirty="0" smtClean="0"/>
              <a:t>Very susceptible to bias and low energy</a:t>
            </a:r>
          </a:p>
          <a:p>
            <a:pPr lvl="1"/>
            <a:r>
              <a:rPr lang="en-US" dirty="0" smtClean="0"/>
              <a:t>People executing scripts can develop “tunnel vision” and other biases</a:t>
            </a:r>
          </a:p>
          <a:p>
            <a:pPr lvl="1"/>
            <a:r>
              <a:rPr lang="en-US" dirty="0" smtClean="0"/>
              <a:t>Sometimes execution can be boring - people executing scripts can disengage from the testing process entirely </a:t>
            </a:r>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103</a:t>
            </a:fld>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6" name="Text Placeholder 5"/>
          <p:cNvSpPr>
            <a:spLocks noGrp="1"/>
          </p:cNvSpPr>
          <p:nvPr>
            <p:ph type="body" sz="quarter" idx="1"/>
          </p:nvPr>
        </p:nvSpPr>
        <p:spPr/>
        <p:txBody>
          <a:bodyPr/>
          <a:lstStyle/>
          <a:p>
            <a:r>
              <a:rPr lang="en-US" dirty="0" smtClean="0"/>
              <a:t>Advantages</a:t>
            </a:r>
            <a:endParaRPr lang="en-US" dirty="0"/>
          </a:p>
        </p:txBody>
      </p:sp>
      <p:sp>
        <p:nvSpPr>
          <p:cNvPr id="8" name="Text Placeholder 7"/>
          <p:cNvSpPr>
            <a:spLocks noGrp="1"/>
          </p:cNvSpPr>
          <p:nvPr>
            <p:ph type="body" sz="quarter" idx="3"/>
          </p:nvPr>
        </p:nvSpPr>
        <p:spPr/>
        <p:txBody>
          <a:bodyPr/>
          <a:lstStyle/>
          <a:p>
            <a:r>
              <a:rPr lang="en-US" dirty="0" smtClean="0"/>
              <a:t>Disadvantages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Exploratory Testing</a:t>
            </a:r>
            <a:endParaRPr lang="en-US" dirty="0"/>
          </a:p>
        </p:txBody>
      </p:sp>
      <p:sp>
        <p:nvSpPr>
          <p:cNvPr id="7" name="Content Placeholder 6"/>
          <p:cNvSpPr>
            <a:spLocks noGrp="1"/>
          </p:cNvSpPr>
          <p:nvPr>
            <p:ph sz="quarter" idx="2"/>
          </p:nvPr>
        </p:nvSpPr>
        <p:spPr/>
        <p:txBody>
          <a:bodyPr>
            <a:normAutofit fontScale="55000" lnSpcReduction="20000"/>
          </a:bodyPr>
          <a:lstStyle/>
          <a:p>
            <a:r>
              <a:rPr lang="en-US" dirty="0" smtClean="0"/>
              <a:t>Increased ability to change test execution real-time to adjust to current context</a:t>
            </a:r>
          </a:p>
          <a:p>
            <a:r>
              <a:rPr lang="en-US" dirty="0" smtClean="0"/>
              <a:t>Ability for testers to work effectively within collapsed timelines and with fewer resources  </a:t>
            </a:r>
          </a:p>
          <a:p>
            <a:r>
              <a:rPr lang="en-US" dirty="0" smtClean="0"/>
              <a:t>Easier to pair with other team members (testers, customers, developers, etc…) while testing </a:t>
            </a:r>
          </a:p>
          <a:p>
            <a:r>
              <a:rPr lang="en-US" dirty="0" smtClean="0"/>
              <a:t>Less time spent on non-value-add activities (like static documentation and/or detailed reporting)</a:t>
            </a:r>
          </a:p>
          <a:p>
            <a:r>
              <a:rPr lang="en-US" dirty="0" smtClean="0"/>
              <a:t>Often creates high-energy and test generation and execution, leading to higher tester engagement</a:t>
            </a:r>
          </a:p>
        </p:txBody>
      </p:sp>
      <p:sp>
        <p:nvSpPr>
          <p:cNvPr id="9" name="Content Placeholder 8"/>
          <p:cNvSpPr>
            <a:spLocks noGrp="1"/>
          </p:cNvSpPr>
          <p:nvPr>
            <p:ph sz="quarter" idx="4"/>
          </p:nvPr>
        </p:nvSpPr>
        <p:spPr/>
        <p:txBody>
          <a:bodyPr>
            <a:normAutofit fontScale="55000" lnSpcReduction="20000"/>
          </a:bodyPr>
          <a:lstStyle/>
          <a:p>
            <a:r>
              <a:rPr lang="en-US" dirty="0" smtClean="0"/>
              <a:t>Increased risk of tester loosing focus on specific aspects of risk an coverage</a:t>
            </a:r>
          </a:p>
          <a:p>
            <a:r>
              <a:rPr lang="en-US" dirty="0" smtClean="0"/>
              <a:t>Often difficult to get auditing and regulating organizations comfortable with approach, will require supplemental practices to capture sufficient documentation for audit and compliance </a:t>
            </a:r>
          </a:p>
          <a:p>
            <a:r>
              <a:rPr lang="en-US" dirty="0" smtClean="0"/>
              <a:t>Does not (often) create structured artifacts for reuse later on </a:t>
            </a:r>
          </a:p>
          <a:p>
            <a:r>
              <a:rPr lang="en-US" dirty="0" smtClean="0"/>
              <a:t>Requires deep domain knowledge and/or testing skill to work effectively </a:t>
            </a:r>
          </a:p>
          <a:p>
            <a:r>
              <a:rPr lang="en-US" dirty="0" smtClean="0"/>
              <a:t>Often course-grain visibility (at best) into traceability and common test metrics </a:t>
            </a:r>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104</a:t>
            </a:fld>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6" name="Text Placeholder 5"/>
          <p:cNvSpPr>
            <a:spLocks noGrp="1"/>
          </p:cNvSpPr>
          <p:nvPr>
            <p:ph type="body" sz="quarter" idx="1"/>
          </p:nvPr>
        </p:nvSpPr>
        <p:spPr/>
        <p:txBody>
          <a:bodyPr/>
          <a:lstStyle/>
          <a:p>
            <a:r>
              <a:rPr lang="en-US" dirty="0" smtClean="0"/>
              <a:t>Advantages</a:t>
            </a:r>
            <a:endParaRPr lang="en-US" dirty="0"/>
          </a:p>
        </p:txBody>
      </p:sp>
      <p:sp>
        <p:nvSpPr>
          <p:cNvPr id="8" name="Text Placeholder 7"/>
          <p:cNvSpPr>
            <a:spLocks noGrp="1"/>
          </p:cNvSpPr>
          <p:nvPr>
            <p:ph type="body" sz="quarter" idx="3"/>
          </p:nvPr>
        </p:nvSpPr>
        <p:spPr/>
        <p:txBody>
          <a:bodyPr/>
          <a:lstStyle/>
          <a:p>
            <a:r>
              <a:rPr lang="en-US" dirty="0" smtClean="0"/>
              <a:t>Disadvantages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Scenarios, Checklists, Charters</a:t>
            </a:r>
            <a:endParaRPr lang="en-US" dirty="0"/>
          </a:p>
        </p:txBody>
      </p:sp>
      <p:sp>
        <p:nvSpPr>
          <p:cNvPr id="7" name="Content Placeholder 6"/>
          <p:cNvSpPr>
            <a:spLocks noGrp="1"/>
          </p:cNvSpPr>
          <p:nvPr>
            <p:ph sz="quarter" idx="2"/>
          </p:nvPr>
        </p:nvSpPr>
        <p:spPr>
          <a:xfrm>
            <a:off x="609600" y="2438400"/>
            <a:ext cx="5257800" cy="3581400"/>
          </a:xfrm>
        </p:spPr>
        <p:txBody>
          <a:bodyPr>
            <a:normAutofit fontScale="62500" lnSpcReduction="20000"/>
          </a:bodyPr>
          <a:lstStyle/>
          <a:p>
            <a:r>
              <a:rPr lang="en-US" dirty="0" smtClean="0"/>
              <a:t>Still proved structure for testing </a:t>
            </a:r>
          </a:p>
          <a:p>
            <a:r>
              <a:rPr lang="en-US" dirty="0" smtClean="0"/>
              <a:t>Much lower susceptibility to bias and low energy, but still provides focus around specific test ideas or coverage criteria </a:t>
            </a:r>
          </a:p>
          <a:p>
            <a:r>
              <a:rPr lang="en-US" dirty="0" smtClean="0"/>
              <a:t>Easier to extend for non-functional types of testing and other complex testing problems </a:t>
            </a:r>
          </a:p>
          <a:p>
            <a:r>
              <a:rPr lang="en-US" dirty="0" smtClean="0"/>
              <a:t>Keeps project timing advantages of scripted testing allowing for light documentation upfront when possible </a:t>
            </a:r>
          </a:p>
          <a:p>
            <a:r>
              <a:rPr lang="en-US" dirty="0" smtClean="0"/>
              <a:t>Lower cost of maintenance than heavily scripted methods </a:t>
            </a:r>
          </a:p>
          <a:p>
            <a:r>
              <a:rPr lang="en-US" dirty="0" smtClean="0"/>
              <a:t>Retain ability to generate visibility and tracking metrics, but at a reduced granularity </a:t>
            </a:r>
          </a:p>
        </p:txBody>
      </p:sp>
      <p:sp>
        <p:nvSpPr>
          <p:cNvPr id="9" name="Content Placeholder 8"/>
          <p:cNvSpPr>
            <a:spLocks noGrp="1"/>
          </p:cNvSpPr>
          <p:nvPr>
            <p:ph sz="quarter" idx="4"/>
          </p:nvPr>
        </p:nvSpPr>
        <p:spPr>
          <a:xfrm>
            <a:off x="6172200" y="2438400"/>
            <a:ext cx="2514600" cy="3581400"/>
          </a:xfrm>
        </p:spPr>
        <p:txBody>
          <a:bodyPr>
            <a:noAutofit/>
          </a:bodyPr>
          <a:lstStyle/>
          <a:p>
            <a:r>
              <a:rPr lang="en-US" sz="1800" dirty="0" smtClean="0"/>
              <a:t>May require supplemental practices to capture sufficient documentation for audit and compliance </a:t>
            </a:r>
          </a:p>
          <a:p>
            <a:r>
              <a:rPr lang="en-US" sz="1800" dirty="0" smtClean="0"/>
              <a:t>May require some level of domain knowledge and testing skill for execution</a:t>
            </a:r>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105</a:t>
            </a:fld>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6" name="Text Placeholder 5"/>
          <p:cNvSpPr>
            <a:spLocks noGrp="1"/>
          </p:cNvSpPr>
          <p:nvPr>
            <p:ph type="body" sz="quarter" idx="1"/>
          </p:nvPr>
        </p:nvSpPr>
        <p:spPr>
          <a:xfrm>
            <a:off x="609600" y="1752600"/>
            <a:ext cx="5257800" cy="640080"/>
          </a:xfrm>
        </p:spPr>
        <p:txBody>
          <a:bodyPr/>
          <a:lstStyle/>
          <a:p>
            <a:r>
              <a:rPr lang="en-US" dirty="0" smtClean="0"/>
              <a:t>Advantages</a:t>
            </a:r>
            <a:endParaRPr lang="en-US" dirty="0"/>
          </a:p>
        </p:txBody>
      </p:sp>
      <p:sp>
        <p:nvSpPr>
          <p:cNvPr id="8" name="Text Placeholder 7"/>
          <p:cNvSpPr>
            <a:spLocks noGrp="1"/>
          </p:cNvSpPr>
          <p:nvPr>
            <p:ph type="body" sz="quarter" idx="3"/>
          </p:nvPr>
        </p:nvSpPr>
        <p:spPr>
          <a:xfrm>
            <a:off x="6172200" y="1752600"/>
            <a:ext cx="2514600" cy="640080"/>
          </a:xfrm>
        </p:spPr>
        <p:txBody>
          <a:bodyPr/>
          <a:lstStyle/>
          <a:p>
            <a:r>
              <a:rPr lang="en-US" dirty="0" smtClean="0"/>
              <a:t>Disadvantages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Personas and Scenarios </a:t>
            </a:r>
            <a:endParaRPr lang="en-US" dirty="0"/>
          </a:p>
        </p:txBody>
      </p:sp>
      <p:sp>
        <p:nvSpPr>
          <p:cNvPr id="3" name="Content Placeholder 2"/>
          <p:cNvSpPr>
            <a:spLocks noGrp="1"/>
          </p:cNvSpPr>
          <p:nvPr>
            <p:ph sz="quarter" idx="2"/>
          </p:nvPr>
        </p:nvSpPr>
        <p:spPr>
          <a:xfrm>
            <a:off x="304800" y="2438400"/>
            <a:ext cx="5029200" cy="3581400"/>
          </a:xfrm>
        </p:spPr>
        <p:txBody>
          <a:bodyPr>
            <a:noAutofit/>
          </a:bodyPr>
          <a:lstStyle/>
          <a:p>
            <a:pPr marL="228600" indent="-228600">
              <a:buSzPct val="99000"/>
              <a:buFont typeface="+mj-lt"/>
              <a:buAutoNum type="arabicPeriod"/>
            </a:pPr>
            <a:r>
              <a:rPr lang="en-US" sz="1200" dirty="0" smtClean="0"/>
              <a:t>Write life histories for objects in the system.</a:t>
            </a:r>
          </a:p>
          <a:p>
            <a:pPr marL="228600" indent="-228600">
              <a:buSzPct val="99000"/>
              <a:buFont typeface="+mj-lt"/>
              <a:buAutoNum type="arabicPeriod"/>
            </a:pPr>
            <a:r>
              <a:rPr lang="en-US" sz="1200" dirty="0" smtClean="0"/>
              <a:t>List possible users, analyze their interests and objectives.</a:t>
            </a:r>
          </a:p>
          <a:p>
            <a:pPr marL="228600" indent="-228600">
              <a:buSzPct val="99000"/>
              <a:buFont typeface="+mj-lt"/>
              <a:buAutoNum type="arabicPeriod"/>
            </a:pPr>
            <a:r>
              <a:rPr lang="en-US" sz="1200" dirty="0" smtClean="0"/>
              <a:t>Consider disfavored users: how do they want to abuse your system?</a:t>
            </a:r>
          </a:p>
          <a:p>
            <a:pPr marL="228600" indent="-228600">
              <a:buSzPct val="99000"/>
              <a:buFont typeface="+mj-lt"/>
              <a:buAutoNum type="arabicPeriod"/>
            </a:pPr>
            <a:r>
              <a:rPr lang="en-US" sz="1200" dirty="0" smtClean="0"/>
              <a:t>List “system events.” How does the system handle them?</a:t>
            </a:r>
          </a:p>
          <a:p>
            <a:pPr marL="228600" indent="-228600">
              <a:buSzPct val="99000"/>
              <a:buFont typeface="+mj-lt"/>
              <a:buAutoNum type="arabicPeriod"/>
            </a:pPr>
            <a:r>
              <a:rPr lang="en-US" sz="1200" dirty="0" smtClean="0"/>
              <a:t>List “special events.” What accommodations does the system make for these?</a:t>
            </a:r>
          </a:p>
          <a:p>
            <a:pPr marL="228600" indent="-228600">
              <a:buSzPct val="99000"/>
              <a:buFont typeface="+mj-lt"/>
              <a:buAutoNum type="arabicPeriod"/>
            </a:pPr>
            <a:r>
              <a:rPr lang="en-US" sz="1200" dirty="0" smtClean="0"/>
              <a:t>List benefits and create end-to-end tasks to check them.</a:t>
            </a:r>
          </a:p>
          <a:p>
            <a:pPr marL="228600" indent="-228600">
              <a:buSzPct val="99000"/>
              <a:buFont typeface="+mj-lt"/>
              <a:buAutoNum type="arabicPeriod"/>
            </a:pPr>
            <a:r>
              <a:rPr lang="en-US" sz="1200" dirty="0" smtClean="0"/>
              <a:t>Interview users about famous challenges and failures of the old system.</a:t>
            </a:r>
          </a:p>
          <a:p>
            <a:pPr marL="228600" indent="-228600">
              <a:buSzPct val="99000"/>
              <a:buFont typeface="+mj-lt"/>
              <a:buAutoNum type="arabicPeriod"/>
            </a:pPr>
            <a:r>
              <a:rPr lang="en-US" sz="1200" dirty="0" smtClean="0"/>
              <a:t>Work alongside users to see how they work and what they do.</a:t>
            </a:r>
          </a:p>
          <a:p>
            <a:pPr marL="228600" indent="-228600">
              <a:buSzPct val="99000"/>
              <a:buFont typeface="+mj-lt"/>
              <a:buAutoNum type="arabicPeriod"/>
            </a:pPr>
            <a:r>
              <a:rPr lang="en-US" sz="1200" dirty="0" smtClean="0"/>
              <a:t>Read about what systems like this are supposed to do.</a:t>
            </a:r>
          </a:p>
          <a:p>
            <a:pPr marL="228600" indent="-228600">
              <a:buSzPct val="99000"/>
              <a:buFont typeface="+mj-lt"/>
              <a:buAutoNum type="arabicPeriod"/>
            </a:pPr>
            <a:r>
              <a:rPr lang="en-US" sz="1200" dirty="0" smtClean="0"/>
              <a:t>Study complaints about the predecessor to this system or its competitors.</a:t>
            </a:r>
          </a:p>
          <a:p>
            <a:pPr marL="228600" indent="-228600">
              <a:buSzPct val="99000"/>
              <a:buFont typeface="+mj-lt"/>
              <a:buAutoNum type="arabicPeriod"/>
            </a:pPr>
            <a:r>
              <a:rPr lang="en-US" sz="1200" dirty="0" smtClean="0"/>
              <a:t>Create a mock business. Treat it as real and process its data.</a:t>
            </a:r>
          </a:p>
          <a:p>
            <a:pPr marL="228600" indent="-228600">
              <a:buSzPct val="99000"/>
              <a:buFont typeface="+mj-lt"/>
              <a:buAutoNum type="arabicPeriod"/>
            </a:pPr>
            <a:r>
              <a:rPr lang="en-US" sz="1200" dirty="0" smtClean="0"/>
              <a:t>Try converting real-life data from a competing or predecessor application.</a:t>
            </a:r>
            <a:endParaRPr lang="en-US" sz="1200" dirty="0"/>
          </a:p>
        </p:txBody>
      </p:sp>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106</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
        <p:nvSpPr>
          <p:cNvPr id="7" name="Text Placeholder 6"/>
          <p:cNvSpPr>
            <a:spLocks noGrp="1"/>
          </p:cNvSpPr>
          <p:nvPr>
            <p:ph type="body" sz="quarter" idx="1"/>
          </p:nvPr>
        </p:nvSpPr>
        <p:spPr>
          <a:xfrm>
            <a:off x="304800" y="1752600"/>
            <a:ext cx="5029200" cy="640080"/>
          </a:xfrm>
        </p:spPr>
        <p:txBody>
          <a:bodyPr>
            <a:normAutofit/>
          </a:bodyPr>
          <a:lstStyle/>
          <a:p>
            <a:r>
              <a:rPr lang="en-US" dirty="0" smtClean="0"/>
              <a:t>Twelve Ways to Create Good Scenarios</a:t>
            </a:r>
            <a:endParaRPr lang="en-US" dirty="0"/>
          </a:p>
        </p:txBody>
      </p:sp>
      <p:sp>
        <p:nvSpPr>
          <p:cNvPr id="8" name="Text Placeholder 7"/>
          <p:cNvSpPr>
            <a:spLocks noGrp="1"/>
          </p:cNvSpPr>
          <p:nvPr>
            <p:ph type="body" sz="quarter" idx="3"/>
          </p:nvPr>
        </p:nvSpPr>
        <p:spPr>
          <a:xfrm>
            <a:off x="5562600" y="1752600"/>
            <a:ext cx="3200400" cy="640080"/>
          </a:xfrm>
        </p:spPr>
        <p:txBody>
          <a:bodyPr>
            <a:normAutofit/>
          </a:bodyPr>
          <a:lstStyle/>
          <a:p>
            <a:r>
              <a:rPr lang="en-US" dirty="0" smtClean="0"/>
              <a:t>Example Persona</a:t>
            </a:r>
            <a:endParaRPr lang="en-US" dirty="0"/>
          </a:p>
        </p:txBody>
      </p:sp>
      <p:pic>
        <p:nvPicPr>
          <p:cNvPr id="109570" name="Picture 2"/>
          <p:cNvPicPr>
            <a:picLocks noGrp="1" noChangeAspect="1" noChangeArrowheads="1"/>
          </p:cNvPicPr>
          <p:nvPr>
            <p:ph sz="quarter" idx="4"/>
          </p:nvPr>
        </p:nvPicPr>
        <p:blipFill>
          <a:blip r:embed="rId3" cstate="print"/>
          <a:srcRect l="11765" t="12092"/>
          <a:stretch>
            <a:fillRect/>
          </a:stretch>
        </p:blipFill>
        <p:spPr bwMode="auto">
          <a:xfrm>
            <a:off x="5486400" y="2667000"/>
            <a:ext cx="3467241" cy="2590800"/>
          </a:xfrm>
          <a:prstGeom prst="rect">
            <a:avLst/>
          </a:prstGeom>
          <a:noFill/>
          <a:ln w="9525">
            <a:noFill/>
            <a:miter lim="800000"/>
            <a:headEnd/>
            <a:tailEnd/>
          </a:ln>
        </p:spPr>
      </p:pic>
      <p:sp>
        <p:nvSpPr>
          <p:cNvPr id="9" name="TextBox 8"/>
          <p:cNvSpPr txBox="1"/>
          <p:nvPr/>
        </p:nvSpPr>
        <p:spPr>
          <a:xfrm>
            <a:off x="7162800" y="5334001"/>
            <a:ext cx="160020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dirty="0" smtClean="0"/>
              <a:t>Source: Atomic Object http://twitpic.com/ku116</a:t>
            </a:r>
          </a:p>
        </p:txBody>
      </p:sp>
      <p:sp>
        <p:nvSpPr>
          <p:cNvPr id="10" name="TextBox 9"/>
          <p:cNvSpPr txBox="1"/>
          <p:nvPr/>
        </p:nvSpPr>
        <p:spPr>
          <a:xfrm>
            <a:off x="76200" y="6477000"/>
            <a:ext cx="3657600" cy="2462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dirty="0" smtClean="0"/>
              <a:t>Source: “An Introduction to Scenario Testing” by Cem Kaner </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structure your interaction</a:t>
            </a:r>
            <a:endParaRPr lang="en-US" dirty="0"/>
          </a:p>
        </p:txBody>
      </p:sp>
      <p:sp>
        <p:nvSpPr>
          <p:cNvPr id="3" name="Content Placeholder 2"/>
          <p:cNvSpPr>
            <a:spLocks noGrp="1"/>
          </p:cNvSpPr>
          <p:nvPr>
            <p:ph sz="quarter" idx="2"/>
          </p:nvPr>
        </p:nvSpPr>
        <p:spPr>
          <a:xfrm>
            <a:off x="609600" y="2438400"/>
            <a:ext cx="3657600" cy="3581400"/>
          </a:xfrm>
        </p:spPr>
        <p:txBody>
          <a:bodyPr>
            <a:normAutofit fontScale="62500" lnSpcReduction="20000"/>
          </a:bodyPr>
          <a:lstStyle/>
          <a:p>
            <a:r>
              <a:rPr lang="en-US" b="1" dirty="0" smtClean="0"/>
              <a:t>Structure: </a:t>
            </a:r>
            <a:r>
              <a:rPr lang="en-US" dirty="0" smtClean="0"/>
              <a:t>Test case documents and script</a:t>
            </a:r>
          </a:p>
          <a:p>
            <a:r>
              <a:rPr lang="en-US" b="1" dirty="0" smtClean="0"/>
              <a:t>Automation: </a:t>
            </a:r>
            <a:r>
              <a:rPr lang="en-US" dirty="0" smtClean="0"/>
              <a:t>Automation is distinct from manual execution</a:t>
            </a:r>
          </a:p>
          <a:p>
            <a:r>
              <a:rPr lang="en-US" b="1" dirty="0" smtClean="0"/>
              <a:t>Measuring Progress: </a:t>
            </a:r>
            <a:r>
              <a:rPr lang="en-US" dirty="0" smtClean="0"/>
              <a:t>Test cases executed, coverage metrics </a:t>
            </a:r>
          </a:p>
          <a:p>
            <a:r>
              <a:rPr lang="en-US" b="1" dirty="0" smtClean="0"/>
              <a:t>Pairing:</a:t>
            </a:r>
            <a:r>
              <a:rPr lang="en-US" dirty="0" smtClean="0"/>
              <a:t> Rarely </a:t>
            </a:r>
          </a:p>
          <a:p>
            <a:r>
              <a:rPr lang="en-US" b="1" dirty="0" smtClean="0"/>
              <a:t>Focus: </a:t>
            </a:r>
            <a:r>
              <a:rPr lang="en-US" dirty="0" smtClean="0"/>
              <a:t>Issues with focus are around dealing with tunnel vision and working to broaden focus while going deep enough in the required areas. </a:t>
            </a:r>
          </a:p>
        </p:txBody>
      </p:sp>
      <p:sp>
        <p:nvSpPr>
          <p:cNvPr id="8" name="Content Placeholder 7"/>
          <p:cNvSpPr>
            <a:spLocks noGrp="1"/>
          </p:cNvSpPr>
          <p:nvPr>
            <p:ph sz="quarter" idx="4"/>
          </p:nvPr>
        </p:nvSpPr>
        <p:spPr>
          <a:xfrm>
            <a:off x="4953000" y="2438400"/>
            <a:ext cx="3733800" cy="3581400"/>
          </a:xfrm>
        </p:spPr>
        <p:txBody>
          <a:bodyPr>
            <a:normAutofit fontScale="62500" lnSpcReduction="20000"/>
          </a:bodyPr>
          <a:lstStyle/>
          <a:p>
            <a:r>
              <a:rPr lang="en-US" b="1" dirty="0" smtClean="0"/>
              <a:t>Structure: </a:t>
            </a:r>
            <a:r>
              <a:rPr lang="en-US" dirty="0" smtClean="0"/>
              <a:t>Formal and informal checklists, test charters </a:t>
            </a:r>
          </a:p>
          <a:p>
            <a:r>
              <a:rPr lang="en-US" b="1" dirty="0" smtClean="0"/>
              <a:t>Automation: </a:t>
            </a:r>
            <a:r>
              <a:rPr lang="en-US" dirty="0" smtClean="0"/>
              <a:t>Automation and manual execution are done at the same time</a:t>
            </a:r>
          </a:p>
          <a:p>
            <a:r>
              <a:rPr lang="en-US" b="1" dirty="0" smtClean="0"/>
              <a:t>Measuring Progress: </a:t>
            </a:r>
            <a:r>
              <a:rPr lang="en-US" dirty="0" smtClean="0"/>
              <a:t>Sessions or charters executed, coverage metrics </a:t>
            </a:r>
          </a:p>
          <a:p>
            <a:r>
              <a:rPr lang="en-US" b="1" dirty="0" smtClean="0"/>
              <a:t>Pairing: </a:t>
            </a:r>
            <a:r>
              <a:rPr lang="en-US" dirty="0" smtClean="0"/>
              <a:t>Sometimes</a:t>
            </a:r>
          </a:p>
          <a:p>
            <a:r>
              <a:rPr lang="en-US" b="1" dirty="0" smtClean="0"/>
              <a:t>Focus: </a:t>
            </a:r>
            <a:r>
              <a:rPr lang="en-US" dirty="0" smtClean="0"/>
              <a:t>Issues with focus are around remaining true to your mission, or keeping a narrow enough focus to stay on task. </a:t>
            </a:r>
            <a:endParaRPr lang="en-US" dirty="0"/>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107</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
        <p:nvSpPr>
          <p:cNvPr id="6" name="Text Placeholder 5"/>
          <p:cNvSpPr>
            <a:spLocks noGrp="1"/>
          </p:cNvSpPr>
          <p:nvPr>
            <p:ph type="body" sz="quarter" idx="1"/>
          </p:nvPr>
        </p:nvSpPr>
        <p:spPr>
          <a:xfrm>
            <a:off x="609600" y="1752600"/>
            <a:ext cx="3657600" cy="640080"/>
          </a:xfrm>
        </p:spPr>
        <p:txBody>
          <a:bodyPr/>
          <a:lstStyle/>
          <a:p>
            <a:r>
              <a:rPr lang="en-US" dirty="0" smtClean="0"/>
              <a:t>Heavily Scripted</a:t>
            </a:r>
            <a:endParaRPr lang="en-US" dirty="0"/>
          </a:p>
        </p:txBody>
      </p:sp>
      <p:sp>
        <p:nvSpPr>
          <p:cNvPr id="7" name="Text Placeholder 6"/>
          <p:cNvSpPr>
            <a:spLocks noGrp="1"/>
          </p:cNvSpPr>
          <p:nvPr>
            <p:ph type="body" sz="quarter" idx="3"/>
          </p:nvPr>
        </p:nvSpPr>
        <p:spPr>
          <a:xfrm>
            <a:off x="4953000" y="1752600"/>
            <a:ext cx="3733800" cy="640080"/>
          </a:xfrm>
        </p:spPr>
        <p:txBody>
          <a:bodyPr/>
          <a:lstStyle/>
          <a:p>
            <a:r>
              <a:rPr lang="en-US" dirty="0" smtClean="0"/>
              <a:t>Exploratory</a:t>
            </a:r>
            <a:endParaRPr lang="en-US" dirty="0"/>
          </a:p>
        </p:txBody>
      </p:sp>
      <p:sp>
        <p:nvSpPr>
          <p:cNvPr id="9" name="Explosion 1 8"/>
          <p:cNvSpPr/>
          <p:nvPr/>
        </p:nvSpPr>
        <p:spPr>
          <a:xfrm>
            <a:off x="3886200" y="3733800"/>
            <a:ext cx="10668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quick note on visibility…</a:t>
            </a:r>
            <a:endParaRPr lang="en-US" dirty="0"/>
          </a:p>
        </p:txBody>
      </p:sp>
      <p:sp>
        <p:nvSpPr>
          <p:cNvPr id="3" name="Content Placeholder 2"/>
          <p:cNvSpPr>
            <a:spLocks noGrp="1"/>
          </p:cNvSpPr>
          <p:nvPr>
            <p:ph sz="quarter" idx="2"/>
          </p:nvPr>
        </p:nvSpPr>
        <p:spPr>
          <a:xfrm>
            <a:off x="609600" y="2362200"/>
            <a:ext cx="3886200" cy="1447800"/>
          </a:xfrm>
        </p:spPr>
        <p:txBody>
          <a:bodyPr>
            <a:noAutofit/>
          </a:bodyPr>
          <a:lstStyle/>
          <a:p>
            <a:r>
              <a:rPr lang="en-US" sz="1900" dirty="0" smtClean="0"/>
              <a:t>Tester has knowledge of the internal workings of the code/system </a:t>
            </a:r>
            <a:endParaRPr lang="en-US" sz="1900" dirty="0"/>
          </a:p>
        </p:txBody>
      </p:sp>
      <p:sp>
        <p:nvSpPr>
          <p:cNvPr id="4" name="Content Placeholder 3"/>
          <p:cNvSpPr>
            <a:spLocks noGrp="1"/>
          </p:cNvSpPr>
          <p:nvPr>
            <p:ph sz="quarter" idx="4"/>
          </p:nvPr>
        </p:nvSpPr>
        <p:spPr>
          <a:xfrm>
            <a:off x="4800600" y="2362200"/>
            <a:ext cx="3886200" cy="1371600"/>
          </a:xfrm>
        </p:spPr>
        <p:txBody>
          <a:bodyPr>
            <a:normAutofit/>
          </a:bodyPr>
          <a:lstStyle/>
          <a:p>
            <a:r>
              <a:rPr lang="en-US" sz="1900" dirty="0" smtClean="0"/>
              <a:t>Tester doesn’t have knowledge of the internal workings of the code/system</a:t>
            </a:r>
          </a:p>
          <a:p>
            <a:endParaRPr lang="en-US" sz="1900" dirty="0"/>
          </a:p>
        </p:txBody>
      </p:sp>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108</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
        <p:nvSpPr>
          <p:cNvPr id="7" name="Text Placeholder 6"/>
          <p:cNvSpPr>
            <a:spLocks noGrp="1"/>
          </p:cNvSpPr>
          <p:nvPr>
            <p:ph type="body" sz="quarter" idx="1"/>
          </p:nvPr>
        </p:nvSpPr>
        <p:spPr>
          <a:xfrm>
            <a:off x="609600" y="1676400"/>
            <a:ext cx="3886200" cy="640080"/>
          </a:xfrm>
        </p:spPr>
        <p:txBody>
          <a:bodyPr>
            <a:normAutofit/>
          </a:bodyPr>
          <a:lstStyle/>
          <a:p>
            <a:r>
              <a:rPr lang="en-US" sz="1800" dirty="0" smtClean="0"/>
              <a:t>White-Box (or Glass-Box) Testing</a:t>
            </a:r>
            <a:endParaRPr lang="en-US" sz="1800" dirty="0"/>
          </a:p>
        </p:txBody>
      </p:sp>
      <p:sp>
        <p:nvSpPr>
          <p:cNvPr id="8" name="Text Placeholder 7"/>
          <p:cNvSpPr>
            <a:spLocks noGrp="1"/>
          </p:cNvSpPr>
          <p:nvPr>
            <p:ph type="body" sz="quarter" idx="3"/>
          </p:nvPr>
        </p:nvSpPr>
        <p:spPr>
          <a:xfrm>
            <a:off x="4800600" y="1676400"/>
            <a:ext cx="3886200" cy="640080"/>
          </a:xfrm>
        </p:spPr>
        <p:txBody>
          <a:bodyPr>
            <a:normAutofit/>
          </a:bodyPr>
          <a:lstStyle/>
          <a:p>
            <a:r>
              <a:rPr lang="en-US" sz="1800" dirty="0" smtClean="0"/>
              <a:t>Black-Box Testing</a:t>
            </a:r>
            <a:endParaRPr lang="en-US" sz="1800" dirty="0"/>
          </a:p>
        </p:txBody>
      </p:sp>
      <p:sp>
        <p:nvSpPr>
          <p:cNvPr id="9" name="Content Placeholder 2"/>
          <p:cNvSpPr txBox="1">
            <a:spLocks/>
          </p:cNvSpPr>
          <p:nvPr/>
        </p:nvSpPr>
        <p:spPr>
          <a:xfrm>
            <a:off x="609600" y="4038600"/>
            <a:ext cx="8077200" cy="2362200"/>
          </a:xfrm>
          <a:prstGeom prst="rect">
            <a:avLst/>
          </a:prstGeom>
        </p:spPr>
        <p:txBody>
          <a:bodyPr vert="horz">
            <a:noAutofit/>
          </a:bodyPr>
          <a:lstStyle/>
          <a:p>
            <a:pPr marL="320040" indent="-320040">
              <a:spcBef>
                <a:spcPts val="700"/>
              </a:spcBef>
              <a:buClr>
                <a:schemeClr val="accent2"/>
              </a:buClr>
              <a:buSzPct val="60000"/>
              <a:buFont typeface="Wingdings"/>
              <a:buChar char=""/>
            </a:pPr>
            <a:r>
              <a:rPr lang="en-US" sz="1900" dirty="0" smtClean="0"/>
              <a:t>Labeling a test white, black, or grey doesn’t make the test more or less effective </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1900" baseline="0" dirty="0" smtClean="0"/>
              <a:t>For many modern</a:t>
            </a:r>
            <a:r>
              <a:rPr lang="en-US" sz="1900" dirty="0" smtClean="0"/>
              <a:t> platforms you have to know a bit about the technology to be able to test effectively/efficiently </a:t>
            </a:r>
          </a:p>
          <a:p>
            <a:pPr marL="320040" indent="-320040">
              <a:spcBef>
                <a:spcPts val="700"/>
              </a:spcBef>
              <a:buClr>
                <a:schemeClr val="accent2"/>
              </a:buClr>
              <a:buSzPct val="60000"/>
              <a:buFont typeface="Wingdings"/>
              <a:buChar char=""/>
            </a:pPr>
            <a:r>
              <a:rPr lang="en-US" sz="1900" dirty="0" smtClean="0"/>
              <a:t>In over ten years of testing, I’ve never not known (or been able to determine) something about the internal workings of the code/system </a:t>
            </a:r>
          </a:p>
          <a:p>
            <a:pPr marL="320040" indent="-320040">
              <a:spcBef>
                <a:spcPts val="700"/>
              </a:spcBef>
              <a:buClr>
                <a:schemeClr val="accent2"/>
              </a:buClr>
              <a:buSzPct val="60000"/>
              <a:buFont typeface="Wingdings"/>
              <a:buChar char=""/>
            </a:pPr>
            <a:r>
              <a:rPr lang="en-US" sz="1900" dirty="0" smtClean="0"/>
              <a:t>It may be helpful to think about the distinction as a tool for generating more test ideas</a:t>
            </a:r>
          </a:p>
          <a:p>
            <a:pPr marL="320040" indent="-320040">
              <a:spcBef>
                <a:spcPts val="700"/>
              </a:spcBef>
              <a:buClr>
                <a:schemeClr val="accent2"/>
              </a:buClr>
              <a:buSzPct val="60000"/>
              <a:buFont typeface="Wingdings"/>
              <a:buChar char=""/>
            </a:pPr>
            <a:endParaRPr lang="en-US" sz="1900" dirty="0" smtClean="0"/>
          </a:p>
        </p:txBody>
      </p:sp>
      <p:sp>
        <p:nvSpPr>
          <p:cNvPr id="10" name="Text Placeholder 6"/>
          <p:cNvSpPr txBox="1">
            <a:spLocks/>
          </p:cNvSpPr>
          <p:nvPr/>
        </p:nvSpPr>
        <p:spPr>
          <a:xfrm>
            <a:off x="609600" y="3352800"/>
            <a:ext cx="8077200" cy="640080"/>
          </a:xfrm>
          <a:prstGeom prst="rect">
            <a:avLst/>
          </a:prstGeom>
          <a:solidFill>
            <a:schemeClr val="accent3"/>
          </a:solidFill>
        </p:spPr>
        <p:txBody>
          <a:bodyPr vert="horz" rtlCol="0" anchor="ctr">
            <a:normAutofit/>
          </a:bodyPr>
          <a:lstStyle/>
          <a:p>
            <a:pPr marL="0" marR="0" lvl="0" indent="0" algn="l" defTabSz="914400" rtl="0" eaLnBrk="1" fontAlgn="auto" latinLnBrk="0" hangingPunct="1">
              <a:lnSpc>
                <a:spcPct val="100000"/>
              </a:lnSpc>
              <a:spcBef>
                <a:spcPts val="700"/>
              </a:spcBef>
              <a:spcAft>
                <a:spcPts val="0"/>
              </a:spcAft>
              <a:buClr>
                <a:schemeClr val="accent2"/>
              </a:buClr>
              <a:buSzPct val="60000"/>
              <a:buFontTx/>
              <a:buNone/>
              <a:tabLst/>
              <a:defRPr/>
            </a:pPr>
            <a:r>
              <a:rPr kumimoji="0" lang="en-US" sz="1800" b="1" i="0" u="none" strike="noStrike" kern="1200" cap="none" spc="0" normalizeH="0" baseline="0" noProof="0" dirty="0" smtClean="0">
                <a:ln>
                  <a:noFill/>
                </a:ln>
                <a:solidFill>
                  <a:srgbClr val="FFFFFF"/>
                </a:solidFill>
                <a:effectLst/>
                <a:uLnTx/>
                <a:uFillTx/>
                <a:latin typeface="+mn-lt"/>
                <a:ea typeface="+mn-ea"/>
                <a:cs typeface="+mn-cs"/>
              </a:rPr>
              <a:t>Academic</a:t>
            </a:r>
            <a:r>
              <a:rPr kumimoji="0" lang="en-US" sz="1800" b="1" i="0" u="none" strike="noStrike" kern="1200" cap="none" spc="0" normalizeH="0" noProof="0" dirty="0" smtClean="0">
                <a:ln>
                  <a:noFill/>
                </a:ln>
                <a:solidFill>
                  <a:srgbClr val="FFFFFF"/>
                </a:solidFill>
                <a:effectLst/>
                <a:uLnTx/>
                <a:uFillTx/>
                <a:latin typeface="+mn-lt"/>
                <a:ea typeface="+mn-ea"/>
                <a:cs typeface="+mn-cs"/>
              </a:rPr>
              <a:t> Distinction: </a:t>
            </a:r>
            <a:r>
              <a:rPr lang="en-US" b="1" noProof="0" dirty="0" smtClean="0">
                <a:solidFill>
                  <a:srgbClr val="FFFFFF"/>
                </a:solidFill>
              </a:rPr>
              <a:t>W</a:t>
            </a:r>
            <a:r>
              <a:rPr kumimoji="0" lang="en-US" sz="1800" b="1" i="0" u="none" strike="noStrike" kern="1200" cap="none" spc="0" normalizeH="0" baseline="0" noProof="0" dirty="0" smtClean="0">
                <a:ln>
                  <a:noFill/>
                </a:ln>
                <a:solidFill>
                  <a:srgbClr val="FFFFFF"/>
                </a:solidFill>
                <a:effectLst/>
                <a:uLnTx/>
                <a:uFillTx/>
                <a:latin typeface="+mn-lt"/>
                <a:ea typeface="+mn-ea"/>
                <a:cs typeface="+mn-cs"/>
              </a:rPr>
              <a:t>hy I don’t think it matters all that much…</a:t>
            </a:r>
            <a:endParaRPr kumimoji="0" lang="en-US" sz="1800" b="1"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2" name="Title 1"/>
          <p:cNvSpPr>
            <a:spLocks noGrp="1"/>
          </p:cNvSpPr>
          <p:nvPr>
            <p:ph type="title"/>
          </p:nvPr>
        </p:nvSpPr>
        <p:spPr/>
        <p:txBody>
          <a:bodyPr>
            <a:normAutofit/>
          </a:bodyPr>
          <a:lstStyle/>
          <a:p>
            <a:r>
              <a:rPr lang="en-US" dirty="0" smtClean="0"/>
              <a:t>Common Phases of Testing</a:t>
            </a:r>
            <a:endParaRPr lang="en-US" dirty="0"/>
          </a:p>
        </p:txBody>
      </p:sp>
      <p:sp>
        <p:nvSpPr>
          <p:cNvPr id="4" name="Slide Number Placeholder 3"/>
          <p:cNvSpPr>
            <a:spLocks noGrp="1"/>
          </p:cNvSpPr>
          <p:nvPr>
            <p:ph type="sldNum" sz="quarter" idx="11"/>
          </p:nvPr>
        </p:nvSpPr>
        <p:spPr/>
        <p:txBody>
          <a:bodyPr>
            <a:normAutofit/>
          </a:bodyPr>
          <a:lstStyle/>
          <a:p>
            <a:fld id="{7A7308B0-0963-4AF8-8229-9EF293A0BECF}" type="slidenum">
              <a:rPr lang="en-US" smtClean="0"/>
              <a:pPr/>
              <a:t>109</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Technique: Formal Diagrams</a:t>
            </a:r>
            <a:endParaRPr lang="en-US" dirty="0"/>
          </a:p>
        </p:txBody>
      </p:sp>
      <p:pic>
        <p:nvPicPr>
          <p:cNvPr id="77826" name="Picture 2"/>
          <p:cNvPicPr>
            <a:picLocks noGrp="1" noChangeAspect="1" noChangeArrowheads="1"/>
          </p:cNvPicPr>
          <p:nvPr>
            <p:ph sz="quarter" idx="2"/>
          </p:nvPr>
        </p:nvPicPr>
        <p:blipFill>
          <a:blip r:embed="rId4" cstate="print"/>
          <a:stretch>
            <a:fillRect/>
          </a:stretch>
        </p:blipFill>
        <p:spPr bwMode="auto">
          <a:xfrm>
            <a:off x="0" y="1524000"/>
            <a:ext cx="5130800" cy="3848100"/>
          </a:xfrm>
          <a:prstGeom prst="rect">
            <a:avLst/>
          </a:prstGeom>
          <a:noFill/>
          <a:ln w="9525">
            <a:noFill/>
            <a:miter lim="800000"/>
            <a:headEnd/>
            <a:tailEnd/>
          </a:ln>
        </p:spPr>
      </p:pic>
      <p:pic>
        <p:nvPicPr>
          <p:cNvPr id="77828"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667000" y="4851032"/>
            <a:ext cx="6477000" cy="1814811"/>
          </a:xfrm>
          <a:prstGeom prst="rect">
            <a:avLst/>
          </a:prstGeom>
          <a:noFill/>
          <a:ln w="9525">
            <a:noFill/>
            <a:miter lim="800000"/>
            <a:headEnd/>
            <a:tailEnd/>
          </a:ln>
        </p:spPr>
      </p:pic>
      <p:sp>
        <p:nvSpPr>
          <p:cNvPr id="778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778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77831" name="Object 7"/>
          <p:cNvGraphicFramePr>
            <a:graphicFrameLocks noChangeAspect="1"/>
          </p:cNvGraphicFramePr>
          <p:nvPr/>
        </p:nvGraphicFramePr>
        <p:xfrm>
          <a:off x="4851568" y="1447800"/>
          <a:ext cx="4093606" cy="2971800"/>
        </p:xfrm>
        <a:graphic>
          <a:graphicData uri="http://schemas.openxmlformats.org/presentationml/2006/ole">
            <mc:AlternateContent xmlns:mc="http://schemas.openxmlformats.org/markup-compatibility/2006">
              <mc:Choice xmlns:v="urn:schemas-microsoft-com:vml" Requires="v">
                <p:oleObj spid="_x0000_s77853" name="Visio" r:id="rId6" imgW="8829496" imgH="6411192" progId="Visio.Drawing.11">
                  <p:embed/>
                </p:oleObj>
              </mc:Choice>
              <mc:Fallback>
                <p:oleObj name="Visio" r:id="rId6" imgW="8829496" imgH="6411192" progId="Visio.Drawing.11">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1568" y="1447800"/>
                        <a:ext cx="4093606" cy="297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6"/>
          </p:nvPr>
        </p:nvSpPr>
        <p:spPr/>
        <p:txBody>
          <a:bodyPr>
            <a:normAutofit fontScale="85000" lnSpcReduction="20000"/>
          </a:bodyPr>
          <a:lstStyle/>
          <a:p>
            <a:fld id="{7A7308B0-0963-4AF8-8229-9EF293A0BECF}" type="slidenum">
              <a:rPr lang="en-US" smtClean="0"/>
              <a:pPr/>
              <a:t>11</a:t>
            </a:fld>
            <a:endParaRPr lang="en-US" dirty="0"/>
          </a:p>
        </p:txBody>
      </p:sp>
      <p:sp>
        <p:nvSpPr>
          <p:cNvPr id="9" name="Footer Placeholder 8"/>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Unit Testing</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110</a:t>
            </a:fld>
            <a:endParaRPr lang="en-US" dirty="0"/>
          </a:p>
        </p:txBody>
      </p:sp>
      <p:sp>
        <p:nvSpPr>
          <p:cNvPr id="7" name="Text Placeholder 6"/>
          <p:cNvSpPr>
            <a:spLocks noGrp="1"/>
          </p:cNvSpPr>
          <p:nvPr>
            <p:ph type="body" idx="2"/>
          </p:nvPr>
        </p:nvSpPr>
        <p:spPr/>
        <p:txBody>
          <a:bodyPr>
            <a:normAutofit fontScale="85000" lnSpcReduction="10000"/>
          </a:bodyPr>
          <a:lstStyle/>
          <a:p>
            <a:r>
              <a:rPr lang="en-US" dirty="0" smtClean="0"/>
              <a:t>Today, when people refer to unit testing, they commonly mean </a:t>
            </a:r>
            <a:r>
              <a:rPr lang="en-US" i="1" dirty="0" smtClean="0"/>
              <a:t>automated </a:t>
            </a:r>
            <a:r>
              <a:rPr lang="en-US" dirty="0" smtClean="0"/>
              <a:t>unit testing. It refers to a class of tests that verify the functionality of a specific section of code. Unit testing is also sometimes called component testing – depending on the project context.</a:t>
            </a:r>
            <a:endParaRPr lang="en-US" dirty="0"/>
          </a:p>
        </p:txBody>
      </p:sp>
      <p:sp>
        <p:nvSpPr>
          <p:cNvPr id="6" name="Content Placeholder 5"/>
          <p:cNvSpPr>
            <a:spLocks noGrp="1"/>
          </p:cNvSpPr>
          <p:nvPr>
            <p:ph sz="quarter" idx="1"/>
          </p:nvPr>
        </p:nvSpPr>
        <p:spPr/>
        <p:txBody>
          <a:bodyPr>
            <a:noAutofit/>
          </a:bodyPr>
          <a:lstStyle/>
          <a:p>
            <a:r>
              <a:rPr lang="en-US" sz="1600" b="1" dirty="0" smtClean="0"/>
              <a:t>Commonly performed by:</a:t>
            </a:r>
            <a:r>
              <a:rPr lang="en-US" sz="1600" dirty="0" smtClean="0"/>
              <a:t> programmers, sometimes supported by testers on agile teams </a:t>
            </a:r>
          </a:p>
          <a:p>
            <a:r>
              <a:rPr lang="en-US" sz="1600" b="1" dirty="0" smtClean="0"/>
              <a:t>Common scope of testing: </a:t>
            </a:r>
            <a:r>
              <a:rPr lang="en-US" sz="1600" dirty="0" smtClean="0"/>
              <a:t>methods/classes, components </a:t>
            </a:r>
          </a:p>
          <a:p>
            <a:r>
              <a:rPr lang="en-US" sz="1600" b="1" dirty="0" smtClean="0"/>
              <a:t>Common tools used:</a:t>
            </a:r>
            <a:r>
              <a:rPr lang="en-US" sz="1600" dirty="0" smtClean="0"/>
              <a:t> xUnit frameworks, tools for mocking; tools for fixtures and factories, tools for generating stubs and harnesses, continuous integration tools, code coverage tools, static analysis tools, and a number of other various tools that can be specific to the language or target platform</a:t>
            </a:r>
          </a:p>
          <a:p>
            <a:r>
              <a:rPr lang="en-US" sz="1600" b="1" dirty="0" smtClean="0"/>
              <a:t>Common techniques/practices:</a:t>
            </a:r>
            <a:r>
              <a:rPr lang="en-US" sz="1600" dirty="0" smtClean="0"/>
              <a:t> test-driven development (TDD), continuous integration, design and refactoring </a:t>
            </a:r>
          </a:p>
          <a:p>
            <a:r>
              <a:rPr lang="en-US" sz="1600" b="1" dirty="0" smtClean="0"/>
              <a:t>What testing in this phase is commonly good at:</a:t>
            </a:r>
            <a:r>
              <a:rPr lang="en-US" sz="1600" dirty="0" smtClean="0"/>
              <a:t> supporting developer activities, ensuring basic “happy-path” functionality is working, providing basic regression capability </a:t>
            </a:r>
          </a:p>
          <a:p>
            <a:r>
              <a:rPr lang="en-US" sz="1600" b="1" dirty="0" smtClean="0"/>
              <a:t>What testing in this phase commonly misses:</a:t>
            </a:r>
            <a:r>
              <a:rPr lang="en-US" sz="1600" dirty="0" smtClean="0"/>
              <a:t> corner cases, (commonly misses) UI functionality, integration issues, disagreement on requirements </a:t>
            </a: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Integration Testing  </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111</a:t>
            </a:fld>
            <a:endParaRPr lang="en-US" dirty="0"/>
          </a:p>
        </p:txBody>
      </p:sp>
      <p:sp>
        <p:nvSpPr>
          <p:cNvPr id="7" name="Text Placeholder 6"/>
          <p:cNvSpPr>
            <a:spLocks noGrp="1"/>
          </p:cNvSpPr>
          <p:nvPr>
            <p:ph type="body" idx="2"/>
          </p:nvPr>
        </p:nvSpPr>
        <p:spPr/>
        <p:txBody>
          <a:bodyPr>
            <a:normAutofit fontScale="92500" lnSpcReduction="20000"/>
          </a:bodyPr>
          <a:lstStyle/>
          <a:p>
            <a:r>
              <a:rPr lang="en-US" dirty="0" smtClean="0"/>
              <a:t>Integration testing is any type of software testing that seeks to identify disagreement between two interfaces / components. The word “integration”  may refer to classes, components, published APIs, or 3</a:t>
            </a:r>
            <a:r>
              <a:rPr lang="en-US" baseline="30000" dirty="0" smtClean="0"/>
              <a:t>rd</a:t>
            </a:r>
            <a:r>
              <a:rPr lang="en-US" dirty="0" smtClean="0"/>
              <a:t> party systems.</a:t>
            </a:r>
            <a:endParaRPr lang="en-US" dirty="0"/>
          </a:p>
        </p:txBody>
      </p:sp>
      <p:sp>
        <p:nvSpPr>
          <p:cNvPr id="6" name="Content Placeholder 5"/>
          <p:cNvSpPr>
            <a:spLocks noGrp="1"/>
          </p:cNvSpPr>
          <p:nvPr>
            <p:ph sz="quarter" idx="1"/>
          </p:nvPr>
        </p:nvSpPr>
        <p:spPr/>
        <p:txBody>
          <a:bodyPr>
            <a:noAutofit/>
          </a:bodyPr>
          <a:lstStyle/>
          <a:p>
            <a:r>
              <a:rPr lang="en-US" sz="1400" b="1" dirty="0" smtClean="0"/>
              <a:t>Commonly performed by:</a:t>
            </a:r>
            <a:r>
              <a:rPr lang="en-US" sz="1400" dirty="0" smtClean="0"/>
              <a:t> programmers and testers</a:t>
            </a:r>
          </a:p>
          <a:p>
            <a:r>
              <a:rPr lang="en-US" sz="1400" b="1" dirty="0" smtClean="0"/>
              <a:t>Common scope of testing:</a:t>
            </a:r>
            <a:r>
              <a:rPr lang="en-US" sz="1400" dirty="0" smtClean="0"/>
              <a:t> conformity to published API or interface specifications, error handling, data mapping or transformation, features or requirements specific to the integration </a:t>
            </a:r>
          </a:p>
          <a:p>
            <a:r>
              <a:rPr lang="en-US" sz="1400" b="1" dirty="0" smtClean="0"/>
              <a:t>Common tools used:</a:t>
            </a:r>
            <a:r>
              <a:rPr lang="en-US" sz="1400" dirty="0" smtClean="0"/>
              <a:t> many of the unit test tools, homegrown/commercial/open-source tools supporting integration testing (like iTKO LISA)</a:t>
            </a:r>
          </a:p>
          <a:p>
            <a:r>
              <a:rPr lang="en-US" sz="1400" b="1" dirty="0" smtClean="0"/>
              <a:t>Common techniques/practices: </a:t>
            </a:r>
            <a:r>
              <a:rPr lang="en-US" sz="1400" dirty="0" smtClean="0"/>
              <a:t>creating stubs and harnesses, logging messages during transport, monitoring logs, automated generation of test beds of data (for example, XML files), manually manipulating services or data to cause error conditions to occur</a:t>
            </a:r>
            <a:endParaRPr lang="en-US" sz="1400" b="1" dirty="0" smtClean="0"/>
          </a:p>
          <a:p>
            <a:r>
              <a:rPr lang="en-US" sz="1400" b="1" dirty="0" smtClean="0"/>
              <a:t>What testing in this phase is commonly good at: </a:t>
            </a:r>
            <a:r>
              <a:rPr lang="en-US" sz="1400" dirty="0" smtClean="0"/>
              <a:t>surfacing issues related to error handling and supportability, uncovering data mapping and transformation issues, allowing for coverage of large sets of data at a relatively low cost (since it’s often easy to automate testing against integration interfaces) </a:t>
            </a:r>
          </a:p>
          <a:p>
            <a:r>
              <a:rPr lang="en-US" sz="1400" b="1" dirty="0" smtClean="0"/>
              <a:t>What testing in this phase commonly misses: </a:t>
            </a:r>
            <a:r>
              <a:rPr lang="en-US" sz="1400" dirty="0" smtClean="0"/>
              <a:t>functional issues related to how information passed between services is consumed over time, state related issues, error handling for “unanticipated” functional use and data</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System Testing</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112</a:t>
            </a:fld>
            <a:endParaRPr lang="en-US" dirty="0"/>
          </a:p>
        </p:txBody>
      </p:sp>
      <p:sp>
        <p:nvSpPr>
          <p:cNvPr id="7" name="Text Placeholder 6"/>
          <p:cNvSpPr>
            <a:spLocks noGrp="1"/>
          </p:cNvSpPr>
          <p:nvPr>
            <p:ph type="body" idx="2"/>
          </p:nvPr>
        </p:nvSpPr>
        <p:spPr/>
        <p:txBody>
          <a:bodyPr>
            <a:noAutofit/>
          </a:bodyPr>
          <a:lstStyle/>
          <a:p>
            <a:r>
              <a:rPr lang="en-US" sz="1500" dirty="0" smtClean="0"/>
              <a:t>System testing tests a completely integrated  - or “final” - system. Also commonly called functional testing, end-to-end testing, or any number of other terms, this stage of testing is where “classic” software testing takes place.  </a:t>
            </a:r>
            <a:endParaRPr lang="en-US" sz="1500" dirty="0"/>
          </a:p>
        </p:txBody>
      </p:sp>
      <p:sp>
        <p:nvSpPr>
          <p:cNvPr id="6" name="Content Placeholder 5"/>
          <p:cNvSpPr>
            <a:spLocks noGrp="1"/>
          </p:cNvSpPr>
          <p:nvPr>
            <p:ph sz="quarter" idx="1"/>
          </p:nvPr>
        </p:nvSpPr>
        <p:spPr/>
        <p:txBody>
          <a:bodyPr>
            <a:noAutofit/>
          </a:bodyPr>
          <a:lstStyle/>
          <a:p>
            <a:r>
              <a:rPr lang="en-US" sz="1500" b="1" dirty="0" smtClean="0"/>
              <a:t>Commonly performed by:</a:t>
            </a:r>
            <a:r>
              <a:rPr lang="en-US" sz="1500" dirty="0" smtClean="0"/>
              <a:t> testers</a:t>
            </a:r>
          </a:p>
          <a:p>
            <a:r>
              <a:rPr lang="en-US" sz="1500" b="1" dirty="0" smtClean="0"/>
              <a:t>Common scope of testing: </a:t>
            </a:r>
            <a:r>
              <a:rPr lang="en-US" sz="1500" dirty="0" smtClean="0"/>
              <a:t>functional requirements, common error conditions related to the domain or technology, investigation for possible design/implementation issues, the bulk of non-functional testing, and regression testing</a:t>
            </a:r>
          </a:p>
          <a:p>
            <a:r>
              <a:rPr lang="en-US" sz="1500" b="1" dirty="0" smtClean="0"/>
              <a:t>Common tools used: </a:t>
            </a:r>
            <a:r>
              <a:rPr lang="en-US" sz="1500" dirty="0" smtClean="0"/>
              <a:t>functional automation tools, tools to track traceability, environment management tools, test management tools, an assortment of platform specific or non-functional testing tools </a:t>
            </a:r>
          </a:p>
          <a:p>
            <a:r>
              <a:rPr lang="en-US" sz="1500" b="1" dirty="0" smtClean="0"/>
              <a:t>Common techniques/practices: </a:t>
            </a:r>
            <a:r>
              <a:rPr lang="en-US" sz="1500" dirty="0" smtClean="0"/>
              <a:t>the system test phase is in many ways a catch-all for much of what is classically viewed as “testing”, most traditional test analysis techniques would be found here</a:t>
            </a:r>
            <a:endParaRPr lang="en-US" sz="1500" b="1" dirty="0" smtClean="0"/>
          </a:p>
          <a:p>
            <a:r>
              <a:rPr lang="en-US" sz="1500" b="1" dirty="0" smtClean="0"/>
              <a:t>What testing in this phase is commonly good at: </a:t>
            </a:r>
            <a:r>
              <a:rPr lang="en-US" sz="1500" dirty="0" smtClean="0"/>
              <a:t>verification and validation, uncovering issues related to corner cases or alternate-path use cases, uncovering issues related to company/project implementation standards</a:t>
            </a:r>
          </a:p>
          <a:p>
            <a:r>
              <a:rPr lang="en-US" sz="1500" b="1" dirty="0" smtClean="0"/>
              <a:t>What testing in this phase commonly misses: </a:t>
            </a:r>
            <a:r>
              <a:rPr lang="en-US" sz="1500" dirty="0" smtClean="0"/>
              <a:t>non-functional issues, usability issues, issues related to unintended use</a:t>
            </a:r>
            <a:endParaRPr lang="en-US" sz="1500" b="1" dirty="0" smtClean="0"/>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Regression Testing</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113</a:t>
            </a:fld>
            <a:endParaRPr lang="en-US" dirty="0"/>
          </a:p>
        </p:txBody>
      </p:sp>
      <p:sp>
        <p:nvSpPr>
          <p:cNvPr id="7" name="Text Placeholder 6"/>
          <p:cNvSpPr>
            <a:spLocks noGrp="1"/>
          </p:cNvSpPr>
          <p:nvPr>
            <p:ph type="body" idx="2"/>
          </p:nvPr>
        </p:nvSpPr>
        <p:spPr/>
        <p:txBody>
          <a:bodyPr>
            <a:noAutofit/>
          </a:bodyPr>
          <a:lstStyle/>
          <a:p>
            <a:r>
              <a:rPr lang="en-US" sz="1200" dirty="0" smtClean="0"/>
              <a:t>Regression testing (sometimes part of System Testing) focuses on finding defects after a major code change has occurred. Specifically, it seeks to uncover areas where previously working software may now be failing, or where old bugs may have come back. Such regressions occur whenever software functionality that was previously working correctly stops working as intended.</a:t>
            </a:r>
            <a:endParaRPr lang="en-US" sz="1200" dirty="0"/>
          </a:p>
        </p:txBody>
      </p:sp>
      <p:sp>
        <p:nvSpPr>
          <p:cNvPr id="6" name="Content Placeholder 5"/>
          <p:cNvSpPr>
            <a:spLocks noGrp="1"/>
          </p:cNvSpPr>
          <p:nvPr>
            <p:ph sz="quarter" idx="1"/>
          </p:nvPr>
        </p:nvSpPr>
        <p:spPr/>
        <p:txBody>
          <a:bodyPr>
            <a:noAutofit/>
          </a:bodyPr>
          <a:lstStyle/>
          <a:p>
            <a:r>
              <a:rPr lang="en-US" sz="1550" b="1" dirty="0" smtClean="0"/>
              <a:t>Commonly performed by: </a:t>
            </a:r>
            <a:r>
              <a:rPr lang="en-US" sz="1550" dirty="0" smtClean="0"/>
              <a:t>testers and developers</a:t>
            </a:r>
          </a:p>
          <a:p>
            <a:r>
              <a:rPr lang="en-US" sz="1550" b="1" dirty="0" smtClean="0"/>
              <a:t>Common scope of testing: </a:t>
            </a:r>
            <a:r>
              <a:rPr lang="en-US" sz="1550" dirty="0" smtClean="0"/>
              <a:t>existing automated unit and integration test bed, previous critical bugs, highly visible/critical functionality (with regards to FIBLOTS)</a:t>
            </a:r>
          </a:p>
          <a:p>
            <a:r>
              <a:rPr lang="en-US" sz="1550" b="1" dirty="0" smtClean="0"/>
              <a:t>Common tools used: </a:t>
            </a:r>
            <a:r>
              <a:rPr lang="en-US" sz="1550" dirty="0" smtClean="0"/>
              <a:t>unit test and functional test automation tools,</a:t>
            </a:r>
            <a:r>
              <a:rPr lang="en-US" sz="1550" b="1" dirty="0" smtClean="0"/>
              <a:t> </a:t>
            </a:r>
            <a:r>
              <a:rPr lang="en-US" sz="1550" dirty="0" smtClean="0"/>
              <a:t>simulators and emulators, regression testing checklists</a:t>
            </a:r>
          </a:p>
          <a:p>
            <a:r>
              <a:rPr lang="en-US" sz="1550" b="1" dirty="0" smtClean="0"/>
              <a:t>Common techniques/practices:</a:t>
            </a:r>
            <a:r>
              <a:rPr lang="en-US" sz="1550" dirty="0" smtClean="0"/>
              <a:t> test automation (unit, service API, GUI), time-boxed exploratory testing, simulating critical business functions/processes (end-to-end – think broad and shallow coverage)</a:t>
            </a:r>
          </a:p>
          <a:p>
            <a:r>
              <a:rPr lang="en-US" sz="1550" b="1" dirty="0" smtClean="0"/>
              <a:t>What testing in this phase is commonly good at: </a:t>
            </a:r>
            <a:r>
              <a:rPr lang="en-US" sz="1550" dirty="0" smtClean="0"/>
              <a:t>identifying possible regressions for critical components, allowing teams to refactor with confidence</a:t>
            </a:r>
          </a:p>
          <a:p>
            <a:r>
              <a:rPr lang="en-US" sz="1550" b="1" dirty="0" smtClean="0"/>
              <a:t>What testing in this phase commonly misses: </a:t>
            </a:r>
            <a:r>
              <a:rPr lang="en-US" sz="1550" dirty="0" smtClean="0"/>
              <a:t>possible issues specifically related to new functionality, issues related to new functionality not previously anticipated by the designers of the tests</a:t>
            </a:r>
            <a:endParaRPr lang="en-US" sz="1550" b="1" dirty="0" smtClean="0"/>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Acceptance Testing </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114</a:t>
            </a:fld>
            <a:endParaRPr lang="en-US" dirty="0"/>
          </a:p>
        </p:txBody>
      </p:sp>
      <p:sp>
        <p:nvSpPr>
          <p:cNvPr id="7" name="Text Placeholder 6"/>
          <p:cNvSpPr>
            <a:spLocks noGrp="1"/>
          </p:cNvSpPr>
          <p:nvPr>
            <p:ph type="body" idx="2"/>
          </p:nvPr>
        </p:nvSpPr>
        <p:spPr/>
        <p:txBody>
          <a:bodyPr>
            <a:normAutofit fontScale="77500" lnSpcReduction="20000"/>
          </a:bodyPr>
          <a:lstStyle/>
          <a:p>
            <a:r>
              <a:rPr lang="en-US" dirty="0" smtClean="0"/>
              <a:t>Acceptance testing is the phase where formal product acceptance takes place. That is, the business users or the product owner accept the changes done as part of the project or iteration. When acceptance testing is performed by users, it’s often called user acceptance testing (UAT) and it often takes place in a separate environment.</a:t>
            </a:r>
          </a:p>
        </p:txBody>
      </p:sp>
      <p:sp>
        <p:nvSpPr>
          <p:cNvPr id="6" name="Content Placeholder 5"/>
          <p:cNvSpPr>
            <a:spLocks noGrp="1"/>
          </p:cNvSpPr>
          <p:nvPr>
            <p:ph sz="quarter" idx="1"/>
          </p:nvPr>
        </p:nvSpPr>
        <p:spPr/>
        <p:txBody>
          <a:bodyPr>
            <a:noAutofit/>
          </a:bodyPr>
          <a:lstStyle/>
          <a:p>
            <a:r>
              <a:rPr lang="en-US" sz="1500" b="1" dirty="0" smtClean="0"/>
              <a:t>Commonly performed by: </a:t>
            </a:r>
            <a:r>
              <a:rPr lang="en-US" sz="1500" dirty="0" smtClean="0"/>
              <a:t>business users, product owner(s)</a:t>
            </a:r>
            <a:endParaRPr lang="en-US" sz="1500" b="1" dirty="0" smtClean="0"/>
          </a:p>
          <a:p>
            <a:r>
              <a:rPr lang="en-US" sz="1500" b="1" dirty="0" smtClean="0"/>
              <a:t>Common scope of testing: </a:t>
            </a:r>
            <a:r>
              <a:rPr lang="en-US" sz="1500" dirty="0" smtClean="0"/>
              <a:t>high-level features, in most cases happy-path coverage, in some cases coverage of business processed supported by software</a:t>
            </a:r>
            <a:endParaRPr lang="en-US" sz="1500" b="1" dirty="0" smtClean="0"/>
          </a:p>
          <a:p>
            <a:r>
              <a:rPr lang="en-US" sz="1500" b="1" dirty="0" smtClean="0"/>
              <a:t>Common tools used: </a:t>
            </a:r>
            <a:r>
              <a:rPr lang="en-US" sz="1500" dirty="0" smtClean="0"/>
              <a:t>sometimes automated on agile projects, otherwise none unless required by the technology or product</a:t>
            </a:r>
            <a:endParaRPr lang="en-US" sz="1500" b="1" dirty="0" smtClean="0"/>
          </a:p>
          <a:p>
            <a:r>
              <a:rPr lang="en-US" sz="1500" b="1" dirty="0" smtClean="0"/>
              <a:t>Common techniques/practices:</a:t>
            </a:r>
            <a:r>
              <a:rPr lang="en-US" sz="1500" dirty="0" smtClean="0"/>
              <a:t> customer acceptance tests defined on stories, checklists, review support activities, leveraging supporting business processes, not uncommon to have users plan their own UAT phase activities</a:t>
            </a:r>
          </a:p>
          <a:p>
            <a:r>
              <a:rPr lang="en-US" sz="1500" b="1" dirty="0" smtClean="0"/>
              <a:t>What testing in this phase is commonly good at: </a:t>
            </a:r>
            <a:r>
              <a:rPr lang="en-US" sz="1500" dirty="0" smtClean="0"/>
              <a:t>uncovering design issues or fundamental misunderstandings around requirements, surfacing new requirements or additional feature requests</a:t>
            </a:r>
          </a:p>
          <a:p>
            <a:r>
              <a:rPr lang="en-US" sz="1500" b="1" dirty="0" smtClean="0"/>
              <a:t>What testing in this phase commonly misses: </a:t>
            </a:r>
            <a:r>
              <a:rPr lang="en-US" sz="1500" dirty="0" smtClean="0"/>
              <a:t>corner cases issues, issues around alternative paths in use cases, issues related to technology, error handling, security, performance, operations, etc…</a:t>
            </a:r>
            <a:endParaRPr lang="en-US" sz="1500" b="1" dirty="0" smtClean="0"/>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Alpha / Beta Testing </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115</a:t>
            </a:fld>
            <a:endParaRPr lang="en-US" dirty="0"/>
          </a:p>
        </p:txBody>
      </p:sp>
      <p:sp>
        <p:nvSpPr>
          <p:cNvPr id="7" name="Text Placeholder 6"/>
          <p:cNvSpPr>
            <a:spLocks noGrp="1"/>
          </p:cNvSpPr>
          <p:nvPr>
            <p:ph type="body" idx="2"/>
          </p:nvPr>
        </p:nvSpPr>
        <p:spPr/>
        <p:txBody>
          <a:bodyPr>
            <a:noAutofit/>
          </a:bodyPr>
          <a:lstStyle/>
          <a:p>
            <a:r>
              <a:rPr lang="en-US" sz="1050" dirty="0" smtClean="0"/>
              <a:t>Alpha and Beta testing programs (sometimes called product pilots) are controlled releases of the product or system to actual or potential end users. Those end users are often purposefully disconnected from the  project team to help protect against biasing. The software is released to groups of people so that further testing can ensure the product has few faults or bugs. Sometimes, beta versions are made available to the open public to increase product feedback.</a:t>
            </a:r>
            <a:endParaRPr lang="en-US" sz="1050" dirty="0"/>
          </a:p>
        </p:txBody>
      </p:sp>
      <p:sp>
        <p:nvSpPr>
          <p:cNvPr id="6" name="Content Placeholder 5"/>
          <p:cNvSpPr>
            <a:spLocks noGrp="1"/>
          </p:cNvSpPr>
          <p:nvPr>
            <p:ph sz="quarter" idx="1"/>
          </p:nvPr>
        </p:nvSpPr>
        <p:spPr/>
        <p:txBody>
          <a:bodyPr>
            <a:noAutofit/>
          </a:bodyPr>
          <a:lstStyle/>
          <a:p>
            <a:r>
              <a:rPr lang="en-US" sz="1400" b="1" dirty="0" smtClean="0"/>
              <a:t>Commonly performed by: </a:t>
            </a:r>
            <a:r>
              <a:rPr lang="en-US" sz="1400" dirty="0" smtClean="0"/>
              <a:t>users</a:t>
            </a:r>
          </a:p>
          <a:p>
            <a:r>
              <a:rPr lang="en-US" sz="1400" b="1" dirty="0" smtClean="0"/>
              <a:t>Common scope of testing: </a:t>
            </a:r>
            <a:r>
              <a:rPr lang="en-US" sz="1400" dirty="0" smtClean="0"/>
              <a:t>daily use, applying the software to real problems</a:t>
            </a:r>
          </a:p>
          <a:p>
            <a:r>
              <a:rPr lang="en-US" sz="1400" b="1" dirty="0" smtClean="0"/>
              <a:t>Common tools used: </a:t>
            </a:r>
            <a:r>
              <a:rPr lang="en-US" sz="1400" dirty="0" smtClean="0"/>
              <a:t>it’s not uncommon for alpha/beta programs to have distinct systems for issue tracking and customer relations management</a:t>
            </a:r>
          </a:p>
          <a:p>
            <a:r>
              <a:rPr lang="en-US" sz="1400" b="1" dirty="0" smtClean="0"/>
              <a:t>Common techniques/practices:</a:t>
            </a:r>
            <a:r>
              <a:rPr lang="en-US" sz="1400" dirty="0" smtClean="0"/>
              <a:t> it’s not uncommon for alpha/beta environments to have higher levels of application logging enabled to help debug issues</a:t>
            </a:r>
          </a:p>
          <a:p>
            <a:r>
              <a:rPr lang="en-US" sz="1400" b="1" dirty="0" smtClean="0"/>
              <a:t>What testing in this phase is commonly good at: </a:t>
            </a:r>
            <a:r>
              <a:rPr lang="en-US" sz="1400" dirty="0" smtClean="0"/>
              <a:t>finding bugs or issues missed due to the tools, environments, or techniques used for testing up to this point, these programs are excellent at uncovering design and requirements issues, they also provide the product team with excellent feedback in terms of future features/enhancements </a:t>
            </a:r>
          </a:p>
          <a:p>
            <a:r>
              <a:rPr lang="en-US" sz="1400" b="1" dirty="0" smtClean="0"/>
              <a:t>What testing in this phase commonly misses: </a:t>
            </a:r>
            <a:r>
              <a:rPr lang="en-US" sz="1400" dirty="0" smtClean="0"/>
              <a:t>these programs don’t often miss much – since these are the actual users; however they are often treated the same as full production by product teams – so any issues found are often taken seriously and used as opportunities for internal learning and process feedback</a:t>
            </a:r>
            <a:endParaRPr lang="en-US" sz="1400" b="1" dirty="0" smtClean="0"/>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V-Model For Testing</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116</a:t>
            </a:fld>
            <a:endParaRPr lang="en-US" dirty="0"/>
          </a:p>
        </p:txBody>
      </p:sp>
      <p:pic>
        <p:nvPicPr>
          <p:cNvPr id="22323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0" y="1524000"/>
            <a:ext cx="7620000" cy="4876800"/>
          </a:xfrm>
          <a:prstGeom prst="rect">
            <a:avLst/>
          </a:prstGeom>
          <a:noFill/>
          <a:ln w="9525">
            <a:noFill/>
            <a:miter lim="800000"/>
            <a:headEnd/>
            <a:tailEnd/>
          </a:ln>
        </p:spPr>
      </p:pic>
      <p:sp>
        <p:nvSpPr>
          <p:cNvPr id="9" name="TextBox 8"/>
          <p:cNvSpPr txBox="1"/>
          <p:nvPr/>
        </p:nvSpPr>
        <p:spPr>
          <a:xfrm>
            <a:off x="5410200" y="6248400"/>
            <a:ext cx="3581400"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dirty="0" smtClean="0"/>
              <a:t>Source: http://www.testingexcellence.com/v-model/</a:t>
            </a:r>
            <a:endParaRPr lang="en-US" sz="1100" dirty="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0" name="Object 4"/>
          <p:cNvGraphicFramePr>
            <a:graphicFrameLocks noChangeAspect="1"/>
          </p:cNvGraphicFramePr>
          <p:nvPr/>
        </p:nvGraphicFramePr>
        <p:xfrm>
          <a:off x="1066800" y="1472434"/>
          <a:ext cx="7010400" cy="5461766"/>
        </p:xfrm>
        <a:graphic>
          <a:graphicData uri="http://schemas.openxmlformats.org/presentationml/2006/ole">
            <mc:AlternateContent xmlns:mc="http://schemas.openxmlformats.org/markup-compatibility/2006">
              <mc:Choice xmlns:v="urn:schemas-microsoft-com:vml" Requires="v">
                <p:oleObj spid="_x0000_s224279" name="Visio" r:id="rId4" imgW="5086873" imgH="4006800" progId="Visio.Drawing.11">
                  <p:embed/>
                </p:oleObj>
              </mc:Choice>
              <mc:Fallback>
                <p:oleObj name="Visio" r:id="rId4" imgW="5086873" imgH="4006800"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472434"/>
                        <a:ext cx="7010400" cy="546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itle 2"/>
          <p:cNvSpPr>
            <a:spLocks noGrp="1"/>
          </p:cNvSpPr>
          <p:nvPr>
            <p:ph type="title"/>
          </p:nvPr>
        </p:nvSpPr>
        <p:spPr/>
        <p:txBody>
          <a:bodyPr/>
          <a:lstStyle/>
          <a:p>
            <a:r>
              <a:rPr lang="en-US" dirty="0" smtClean="0"/>
              <a:t>Agile Testing Directions</a:t>
            </a:r>
            <a:endParaRPr lang="en-US" dirty="0"/>
          </a:p>
        </p:txBody>
      </p:sp>
      <p:sp>
        <p:nvSpPr>
          <p:cNvPr id="4" name="TextBox 3"/>
          <p:cNvSpPr txBox="1"/>
          <p:nvPr/>
        </p:nvSpPr>
        <p:spPr>
          <a:xfrm>
            <a:off x="7315200" y="6400800"/>
            <a:ext cx="16002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t>Source: Brian Marick</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2" name="Title 1"/>
          <p:cNvSpPr>
            <a:spLocks noGrp="1"/>
          </p:cNvSpPr>
          <p:nvPr>
            <p:ph type="title"/>
          </p:nvPr>
        </p:nvSpPr>
        <p:spPr/>
        <p:txBody>
          <a:bodyPr>
            <a:normAutofit/>
          </a:bodyPr>
          <a:lstStyle/>
          <a:p>
            <a:r>
              <a:rPr lang="en-US" dirty="0" smtClean="0"/>
              <a:t>Non-Functional Testing</a:t>
            </a:r>
            <a:endParaRPr lang="en-US" dirty="0"/>
          </a:p>
        </p:txBody>
      </p:sp>
      <p:sp>
        <p:nvSpPr>
          <p:cNvPr id="4" name="Slide Number Placeholder 3"/>
          <p:cNvSpPr>
            <a:spLocks noGrp="1"/>
          </p:cNvSpPr>
          <p:nvPr>
            <p:ph type="sldNum" sz="quarter" idx="11"/>
          </p:nvPr>
        </p:nvSpPr>
        <p:spPr/>
        <p:txBody>
          <a:bodyPr>
            <a:normAutofit/>
          </a:bodyPr>
          <a:lstStyle/>
          <a:p>
            <a:fld id="{7A7308B0-0963-4AF8-8229-9EF293A0BECF}" type="slidenum">
              <a:rPr lang="en-US" smtClean="0"/>
              <a:pPr/>
              <a:t>118</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Usability Testing</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119</a:t>
            </a:fld>
            <a:endParaRPr lang="en-US" dirty="0"/>
          </a:p>
        </p:txBody>
      </p:sp>
      <p:sp>
        <p:nvSpPr>
          <p:cNvPr id="8" name="Text Placeholder 7"/>
          <p:cNvSpPr>
            <a:spLocks noGrp="1"/>
          </p:cNvSpPr>
          <p:nvPr>
            <p:ph type="body" idx="2"/>
          </p:nvPr>
        </p:nvSpPr>
        <p:spPr/>
        <p:txBody>
          <a:bodyPr>
            <a:noAutofit/>
          </a:bodyPr>
          <a:lstStyle/>
          <a:p>
            <a:r>
              <a:rPr lang="en-US" sz="1200" dirty="0" smtClean="0"/>
              <a:t>Usability testing measures the ease of use of a specific object or set of objects. Usability testing is a technique used to evaluate a product by getting direct end-user input on how real users use the system. In many cases, teams leverage </a:t>
            </a:r>
            <a:r>
              <a:rPr lang="en-US" sz="1200" i="1" dirty="0" smtClean="0"/>
              <a:t>usability inspection </a:t>
            </a:r>
            <a:r>
              <a:rPr lang="en-US" sz="1200" dirty="0" smtClean="0"/>
              <a:t>methods - techniques where experts use different methods to evaluate a user interface without involving users. </a:t>
            </a:r>
          </a:p>
        </p:txBody>
      </p:sp>
      <p:sp>
        <p:nvSpPr>
          <p:cNvPr id="7" name="Content Placeholder 6"/>
          <p:cNvSpPr>
            <a:spLocks noGrp="1"/>
          </p:cNvSpPr>
          <p:nvPr>
            <p:ph sz="quarter" idx="1"/>
          </p:nvPr>
        </p:nvSpPr>
        <p:spPr/>
        <p:txBody>
          <a:bodyPr>
            <a:noAutofit/>
          </a:bodyPr>
          <a:lstStyle/>
          <a:p>
            <a:r>
              <a:rPr lang="en-US" sz="2000" b="1" dirty="0" smtClean="0"/>
              <a:t>Commonly performed by: </a:t>
            </a:r>
            <a:r>
              <a:rPr lang="en-US" sz="2000" dirty="0" smtClean="0"/>
              <a:t>designers, developers, testers, usability specialists </a:t>
            </a:r>
          </a:p>
          <a:p>
            <a:r>
              <a:rPr lang="en-US" sz="2000" b="1" dirty="0" smtClean="0"/>
              <a:t>Common scope of testing: </a:t>
            </a:r>
            <a:r>
              <a:rPr lang="en-US" sz="2000" dirty="0" smtClean="0"/>
              <a:t>user interface(s), application workflow, usability heuristics</a:t>
            </a:r>
          </a:p>
          <a:p>
            <a:r>
              <a:rPr lang="en-US" sz="2000" b="1" dirty="0" smtClean="0"/>
              <a:t>Common tools used: </a:t>
            </a:r>
            <a:r>
              <a:rPr lang="en-US" sz="2000" dirty="0" smtClean="0"/>
              <a:t>video recording, screen capture, various tools for input logging (for example, keystroke/mouse-click logging, voice recorders, etc…), tools for rapid prototyping and mockups, heuristic analysis tools (very common on web applications) </a:t>
            </a:r>
          </a:p>
          <a:p>
            <a:r>
              <a:rPr lang="en-US" sz="2000" b="1" dirty="0" smtClean="0"/>
              <a:t>Common techniques/practices: </a:t>
            </a:r>
            <a:r>
              <a:rPr lang="en-US" sz="2000" dirty="0" smtClean="0"/>
              <a:t>lab studies / hallway testing, a/b testing, remote usability testing, expert review, automated expert review</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Technique: Application Tours</a:t>
            </a:r>
            <a:endParaRPr lang="en-US" dirty="0"/>
          </a:p>
        </p:txBody>
      </p:sp>
      <p:sp>
        <p:nvSpPr>
          <p:cNvPr id="3" name="Content Placeholder 2"/>
          <p:cNvSpPr>
            <a:spLocks noGrp="1"/>
          </p:cNvSpPr>
          <p:nvPr>
            <p:ph sz="quarter" idx="1"/>
          </p:nvPr>
        </p:nvSpPr>
        <p:spPr>
          <a:xfrm>
            <a:off x="381000" y="1722437"/>
            <a:ext cx="8153400" cy="4525963"/>
          </a:xfrm>
        </p:spPr>
        <p:txBody>
          <a:bodyPr>
            <a:noAutofit/>
          </a:bodyPr>
          <a:lstStyle/>
          <a:p>
            <a:pPr lvl="0"/>
            <a:r>
              <a:rPr lang="en-US" sz="2000" b="1" dirty="0" smtClean="0"/>
              <a:t>Feature tour: </a:t>
            </a:r>
            <a:r>
              <a:rPr lang="en-US" sz="2000" dirty="0" smtClean="0"/>
              <a:t>Move through the application and get familiar with all the controls and features you come across. (aka, functional decomposition)</a:t>
            </a:r>
            <a:endParaRPr lang="en-US" sz="2000" b="1" dirty="0" smtClean="0"/>
          </a:p>
          <a:p>
            <a:pPr lvl="0"/>
            <a:r>
              <a:rPr lang="en-US" sz="2000" b="1" dirty="0" smtClean="0"/>
              <a:t>Complexity tour</a:t>
            </a:r>
            <a:r>
              <a:rPr lang="en-US" sz="2000" dirty="0" smtClean="0"/>
              <a:t>: Find the five most complex things about the application. </a:t>
            </a:r>
          </a:p>
          <a:p>
            <a:pPr lvl="0"/>
            <a:r>
              <a:rPr lang="en-US" sz="2000" b="1" dirty="0" smtClean="0"/>
              <a:t>Claims tour</a:t>
            </a:r>
            <a:r>
              <a:rPr lang="en-US" sz="2000" dirty="0" smtClean="0"/>
              <a:t>: Find all the information in the product that tells you what the product does. </a:t>
            </a:r>
          </a:p>
          <a:p>
            <a:pPr lvl="0"/>
            <a:r>
              <a:rPr lang="en-US" sz="2000" b="1" dirty="0" smtClean="0"/>
              <a:t>Configuration tour</a:t>
            </a:r>
            <a:r>
              <a:rPr lang="en-US" sz="2000" dirty="0" smtClean="0"/>
              <a:t>: Attempt to find all the ways you can change settings in the product in a way that the application retains those settings. </a:t>
            </a:r>
          </a:p>
          <a:p>
            <a:pPr lvl="0"/>
            <a:r>
              <a:rPr lang="en-US" sz="2000" b="1" dirty="0" smtClean="0"/>
              <a:t>User tour</a:t>
            </a:r>
            <a:r>
              <a:rPr lang="en-US" sz="2000" dirty="0" smtClean="0"/>
              <a:t>: Imagine five users for the product and the information they would want from the product or the major features they would be interested in. </a:t>
            </a:r>
          </a:p>
        </p:txBody>
      </p:sp>
      <p:sp>
        <p:nvSpPr>
          <p:cNvPr id="6" name="Slide Number Placeholder 5"/>
          <p:cNvSpPr>
            <a:spLocks noGrp="1"/>
          </p:cNvSpPr>
          <p:nvPr>
            <p:ph type="sldNum" sz="quarter" idx="16"/>
          </p:nvPr>
        </p:nvSpPr>
        <p:spPr/>
        <p:txBody>
          <a:bodyPr>
            <a:normAutofit fontScale="85000" lnSpcReduction="20000"/>
          </a:bodyPr>
          <a:lstStyle/>
          <a:p>
            <a:fld id="{7A7308B0-0963-4AF8-8229-9EF293A0BECF}" type="slidenum">
              <a:rPr lang="en-US" smtClean="0"/>
              <a:pPr/>
              <a:t>12</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Accessibility Testing</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120</a:t>
            </a:fld>
            <a:endParaRPr lang="en-US" dirty="0"/>
          </a:p>
        </p:txBody>
      </p:sp>
      <p:sp>
        <p:nvSpPr>
          <p:cNvPr id="5" name="Text Placeholder 4"/>
          <p:cNvSpPr>
            <a:spLocks noGrp="1"/>
          </p:cNvSpPr>
          <p:nvPr>
            <p:ph type="body" idx="2"/>
          </p:nvPr>
        </p:nvSpPr>
        <p:spPr/>
        <p:txBody>
          <a:bodyPr>
            <a:noAutofit/>
          </a:bodyPr>
          <a:lstStyle/>
          <a:p>
            <a:r>
              <a:rPr lang="en-US" sz="1250" dirty="0" smtClean="0"/>
              <a:t>Accessibility testing focuses on the ability to access information and services, focusing on minimizing the barriers of the usability of the interface based on visual, motor/mobility, and/or auditory impairments. In many cases, this testing focuses on standards, laws, and regulations that aim toward providing universal access.</a:t>
            </a:r>
            <a:endParaRPr lang="en-US" sz="1250" dirty="0"/>
          </a:p>
        </p:txBody>
      </p:sp>
      <p:sp>
        <p:nvSpPr>
          <p:cNvPr id="6" name="Content Placeholder 5"/>
          <p:cNvSpPr>
            <a:spLocks noGrp="1"/>
          </p:cNvSpPr>
          <p:nvPr>
            <p:ph sz="quarter" idx="1"/>
          </p:nvPr>
        </p:nvSpPr>
        <p:spPr/>
        <p:txBody>
          <a:bodyPr>
            <a:noAutofit/>
          </a:bodyPr>
          <a:lstStyle/>
          <a:p>
            <a:r>
              <a:rPr lang="en-US" sz="2300" b="1" dirty="0" smtClean="0"/>
              <a:t>Commonly performed by: </a:t>
            </a:r>
            <a:r>
              <a:rPr lang="en-US" sz="2300" dirty="0" smtClean="0"/>
              <a:t>testers, usability specialists </a:t>
            </a:r>
          </a:p>
          <a:p>
            <a:r>
              <a:rPr lang="en-US" sz="2300" b="1" dirty="0" smtClean="0"/>
              <a:t>Common scope of testing: </a:t>
            </a:r>
            <a:r>
              <a:rPr lang="en-US" sz="2300" dirty="0" smtClean="0"/>
              <a:t>visual impairments, motor or mobility impairments, auditory impairments, and/or seizures</a:t>
            </a:r>
            <a:endParaRPr lang="en-US" sz="2300" b="1" dirty="0" smtClean="0"/>
          </a:p>
          <a:p>
            <a:r>
              <a:rPr lang="en-US" sz="2300" b="1" dirty="0" smtClean="0"/>
              <a:t>Common tools used: </a:t>
            </a:r>
            <a:r>
              <a:rPr lang="en-US" sz="2300" dirty="0" smtClean="0"/>
              <a:t>W3C validation tools for HTML and CSS, 508 compliance checkers, contrast analyzers, simulators, etc…</a:t>
            </a:r>
          </a:p>
          <a:p>
            <a:r>
              <a:rPr lang="en-US" sz="2300" b="1" dirty="0" smtClean="0"/>
              <a:t>Common techniques/practices: </a:t>
            </a:r>
            <a:r>
              <a:rPr lang="en-US" sz="2300" dirty="0" smtClean="0"/>
              <a:t>lab studies, expert review, automated expert review</a:t>
            </a:r>
            <a:endParaRPr lang="en-US" sz="2300" b="1" dirty="0" smtClean="0"/>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Performance Testing</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121</a:t>
            </a:fld>
            <a:endParaRPr lang="en-US" dirty="0"/>
          </a:p>
        </p:txBody>
      </p:sp>
      <p:sp>
        <p:nvSpPr>
          <p:cNvPr id="8" name="Text Placeholder 7"/>
          <p:cNvSpPr>
            <a:spLocks noGrp="1"/>
          </p:cNvSpPr>
          <p:nvPr>
            <p:ph type="body" idx="2"/>
          </p:nvPr>
        </p:nvSpPr>
        <p:spPr/>
        <p:txBody>
          <a:bodyPr>
            <a:normAutofit fontScale="85000" lnSpcReduction="20000"/>
          </a:bodyPr>
          <a:lstStyle/>
          <a:p>
            <a:r>
              <a:rPr lang="en-US" dirty="0" smtClean="0"/>
              <a:t>Performance testing looks at how fast different aspects of the system behave under differing conditions using specified workloads. It can also serve to validate and verify other quality attributes of the system, such as capacity, scalability, reliability, and availability and resource usage.</a:t>
            </a:r>
            <a:endParaRPr lang="en-US" dirty="0"/>
          </a:p>
        </p:txBody>
      </p:sp>
      <p:sp>
        <p:nvSpPr>
          <p:cNvPr id="7" name="Content Placeholder 6"/>
          <p:cNvSpPr>
            <a:spLocks noGrp="1"/>
          </p:cNvSpPr>
          <p:nvPr>
            <p:ph sz="quarter" idx="1"/>
          </p:nvPr>
        </p:nvSpPr>
        <p:spPr/>
        <p:txBody>
          <a:bodyPr>
            <a:normAutofit fontScale="70000" lnSpcReduction="20000"/>
          </a:bodyPr>
          <a:lstStyle/>
          <a:p>
            <a:r>
              <a:rPr lang="en-US" sz="3200" b="1" dirty="0" smtClean="0"/>
              <a:t>Commonly performed by: </a:t>
            </a:r>
            <a:r>
              <a:rPr lang="en-US" sz="3200" dirty="0" smtClean="0"/>
              <a:t>developers, testers, and performance engineers/specialists</a:t>
            </a:r>
          </a:p>
          <a:p>
            <a:r>
              <a:rPr lang="en-US" sz="3200" b="1" dirty="0" smtClean="0"/>
              <a:t>Common scope of testing: </a:t>
            </a:r>
            <a:r>
              <a:rPr lang="en-US" sz="3200" dirty="0" smtClean="0"/>
              <a:t>application code, environment hardware and configuration, supporting applications/services (internal or third-party), workload/usage models, SLAs</a:t>
            </a:r>
          </a:p>
          <a:p>
            <a:r>
              <a:rPr lang="en-US" sz="3200" b="1" dirty="0" smtClean="0"/>
              <a:t>Common tools used: </a:t>
            </a:r>
            <a:r>
              <a:rPr lang="en-US" sz="3200" dirty="0" smtClean="0"/>
              <a:t>load generators, scripting languages, system/performance monitors and application runtime analysis tools, UCML and other modeling tools/techniques, performance results analysis tools</a:t>
            </a:r>
          </a:p>
          <a:p>
            <a:r>
              <a:rPr lang="en-US" sz="3200" b="1" dirty="0" smtClean="0"/>
              <a:t>Common techniques/practices:</a:t>
            </a:r>
            <a:r>
              <a:rPr lang="en-US" sz="3200" dirty="0" smtClean="0"/>
              <a:t>  load testing, stress testing, endurance/soak testing, spike testing, configuration testing, isolation testing</a:t>
            </a: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Testing</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122</a:t>
            </a:fld>
            <a:endParaRPr lang="en-US" dirty="0"/>
          </a:p>
        </p:txBody>
      </p:sp>
      <p:sp>
        <p:nvSpPr>
          <p:cNvPr id="5" name="Text Placeholder 4"/>
          <p:cNvSpPr>
            <a:spLocks noGrp="1"/>
          </p:cNvSpPr>
          <p:nvPr>
            <p:ph type="body" idx="2"/>
          </p:nvPr>
        </p:nvSpPr>
        <p:spPr/>
        <p:txBody>
          <a:bodyPr>
            <a:noAutofit/>
          </a:bodyPr>
          <a:lstStyle/>
          <a:p>
            <a:r>
              <a:rPr lang="en-US" sz="1250" dirty="0" smtClean="0"/>
              <a:t>There are a number of security concepts covered by security testing: confidentiality, integrity, authentication, availability, authorization and non-repudiation. Security testing is an overloaded term focused on covering each of those areas. In many cases, security testing is focused on specific standards like PCI, RSA, etc…</a:t>
            </a:r>
            <a:endParaRPr lang="en-US" sz="1250" dirty="0"/>
          </a:p>
        </p:txBody>
      </p:sp>
      <p:sp>
        <p:nvSpPr>
          <p:cNvPr id="6" name="Content Placeholder 5"/>
          <p:cNvSpPr>
            <a:spLocks noGrp="1"/>
          </p:cNvSpPr>
          <p:nvPr>
            <p:ph sz="quarter" idx="1"/>
          </p:nvPr>
        </p:nvSpPr>
        <p:spPr/>
        <p:txBody>
          <a:bodyPr>
            <a:noAutofit/>
          </a:bodyPr>
          <a:lstStyle/>
          <a:p>
            <a:r>
              <a:rPr lang="en-US" sz="2100" b="1" dirty="0" smtClean="0"/>
              <a:t>Commonly performed by: </a:t>
            </a:r>
            <a:r>
              <a:rPr lang="en-US" sz="2100" dirty="0" smtClean="0"/>
              <a:t>developers, testers, and security specialists</a:t>
            </a:r>
          </a:p>
          <a:p>
            <a:r>
              <a:rPr lang="en-US" sz="2100" b="1" dirty="0" smtClean="0"/>
              <a:t>Common scope of testing: </a:t>
            </a:r>
            <a:r>
              <a:rPr lang="en-US" sz="2100" dirty="0" smtClean="0"/>
              <a:t>secure coding practices, network security, application security, information security best practices</a:t>
            </a:r>
          </a:p>
          <a:p>
            <a:r>
              <a:rPr lang="en-US" sz="2100" b="1" dirty="0" smtClean="0"/>
              <a:t>Common tools used: </a:t>
            </a:r>
            <a:r>
              <a:rPr lang="en-US" sz="2100" dirty="0" smtClean="0"/>
              <a:t>tools supporting penetration testing (loggers, scanners, automation tools, platform manipulators, etc…), code scanners/check-styles, protocol scanners/analyzers</a:t>
            </a:r>
          </a:p>
          <a:p>
            <a:r>
              <a:rPr lang="en-US" sz="2100" b="1" dirty="0" smtClean="0"/>
              <a:t>Common techniques/practices: </a:t>
            </a:r>
            <a:r>
              <a:rPr lang="en-US" sz="2100" dirty="0" smtClean="0"/>
              <a:t>manual and automated code reviews, audits and assessments, penetration testing</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Internationalization/Localization Testing</a:t>
            </a:r>
            <a:endParaRPr lang="en-US" sz="3200"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123</a:t>
            </a:fld>
            <a:endParaRPr lang="en-US" dirty="0"/>
          </a:p>
        </p:txBody>
      </p:sp>
      <p:sp>
        <p:nvSpPr>
          <p:cNvPr id="5" name="Text Placeholder 4"/>
          <p:cNvSpPr>
            <a:spLocks noGrp="1"/>
          </p:cNvSpPr>
          <p:nvPr>
            <p:ph type="body" idx="2"/>
          </p:nvPr>
        </p:nvSpPr>
        <p:spPr/>
        <p:txBody>
          <a:bodyPr>
            <a:noAutofit/>
          </a:bodyPr>
          <a:lstStyle/>
          <a:p>
            <a:r>
              <a:rPr lang="en-US" sz="1150" dirty="0" smtClean="0"/>
              <a:t>Internationalization and localization testing are focused on ensuring the correct adaptation of software to different languages, regional differences and technical requirements of a target market. Internationalization testing focuses on ensuring the underlying platform can be adapted to various languages and regions without engineering changes. Localization testing looks at specific changes by region.</a:t>
            </a:r>
            <a:endParaRPr lang="en-US" sz="1150" dirty="0"/>
          </a:p>
        </p:txBody>
      </p:sp>
      <p:sp>
        <p:nvSpPr>
          <p:cNvPr id="6" name="Content Placeholder 5"/>
          <p:cNvSpPr>
            <a:spLocks noGrp="1"/>
          </p:cNvSpPr>
          <p:nvPr>
            <p:ph sz="quarter" idx="1"/>
          </p:nvPr>
        </p:nvSpPr>
        <p:spPr/>
        <p:txBody>
          <a:bodyPr>
            <a:normAutofit fontScale="77500" lnSpcReduction="20000"/>
          </a:bodyPr>
          <a:lstStyle/>
          <a:p>
            <a:r>
              <a:rPr lang="en-US" sz="2800" b="1" dirty="0" smtClean="0"/>
              <a:t>Commonly performed by: </a:t>
            </a:r>
            <a:r>
              <a:rPr lang="en-US" sz="2800" dirty="0" smtClean="0"/>
              <a:t>testers, language specialists</a:t>
            </a:r>
          </a:p>
          <a:p>
            <a:r>
              <a:rPr lang="en-US" sz="2800" b="1" dirty="0" smtClean="0"/>
              <a:t>Common scope of testing: </a:t>
            </a:r>
            <a:r>
              <a:rPr lang="en-US" sz="2800" dirty="0" smtClean="0"/>
              <a:t>UI text and workflow (alphabet, writing direction, spelling, grammar, etc…), keyboard layouts, audio, subtitling for video, currency, weights and measures, time zones, cultural appropriateness, localized regulations</a:t>
            </a:r>
          </a:p>
          <a:p>
            <a:r>
              <a:rPr lang="en-US" sz="2800" b="1" dirty="0" smtClean="0"/>
              <a:t>Common tools used: </a:t>
            </a:r>
            <a:r>
              <a:rPr lang="en-US" sz="2800" dirty="0" smtClean="0"/>
              <a:t>language translators, international devices (keyboards, phones, etc…), code scanners/check-styles</a:t>
            </a:r>
          </a:p>
          <a:p>
            <a:r>
              <a:rPr lang="en-US" sz="2800" b="1" dirty="0" smtClean="0"/>
              <a:t>Common techniques/practices: </a:t>
            </a:r>
            <a:r>
              <a:rPr lang="en-US" sz="2800" dirty="0" smtClean="0"/>
              <a:t>heuristic methods, outsourcing development/testing to someone in that region, </a:t>
            </a:r>
            <a:r>
              <a:rPr lang="en-US" dirty="0" smtClean="0"/>
              <a:t>hiring or training subject-matter-expertise </a:t>
            </a: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Compatibility/Portability Testing</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124</a:t>
            </a:fld>
            <a:endParaRPr lang="en-US" dirty="0"/>
          </a:p>
        </p:txBody>
      </p:sp>
      <p:sp>
        <p:nvSpPr>
          <p:cNvPr id="5" name="Text Placeholder 4"/>
          <p:cNvSpPr>
            <a:spLocks noGrp="1"/>
          </p:cNvSpPr>
          <p:nvPr>
            <p:ph type="body" idx="2"/>
          </p:nvPr>
        </p:nvSpPr>
        <p:spPr/>
        <p:txBody>
          <a:bodyPr>
            <a:noAutofit/>
          </a:bodyPr>
          <a:lstStyle/>
          <a:p>
            <a:r>
              <a:rPr lang="en-US" sz="1160" dirty="0" smtClean="0"/>
              <a:t>Compatibility and portability testing are concerned with application functionality across different environments. Compatibility testing focuses on  support across multiple platforms/configurations while portability (largely less of a concern these days) focuses on your ability to physically move the assets from one platform to another. That said, portability can be nuanced for large IT systems. </a:t>
            </a:r>
            <a:endParaRPr lang="en-US" sz="1160" dirty="0"/>
          </a:p>
        </p:txBody>
      </p:sp>
      <p:sp>
        <p:nvSpPr>
          <p:cNvPr id="6" name="Content Placeholder 5"/>
          <p:cNvSpPr>
            <a:spLocks noGrp="1"/>
          </p:cNvSpPr>
          <p:nvPr>
            <p:ph sz="quarter" idx="1"/>
          </p:nvPr>
        </p:nvSpPr>
        <p:spPr/>
        <p:txBody>
          <a:bodyPr>
            <a:normAutofit fontScale="85000" lnSpcReduction="20000"/>
          </a:bodyPr>
          <a:lstStyle/>
          <a:p>
            <a:r>
              <a:rPr lang="en-US" sz="2800" b="1" dirty="0" smtClean="0"/>
              <a:t>Commonly performed by: </a:t>
            </a:r>
            <a:r>
              <a:rPr lang="en-US" sz="2800" dirty="0" smtClean="0"/>
              <a:t>developers, testers</a:t>
            </a:r>
          </a:p>
          <a:p>
            <a:r>
              <a:rPr lang="en-US" sz="2800" b="1" dirty="0" smtClean="0"/>
              <a:t>Common scope of testing: </a:t>
            </a:r>
            <a:r>
              <a:rPr lang="en-US" sz="2800" dirty="0" smtClean="0"/>
              <a:t>browser compatibility, software/hardware compatibility, interoperability, carrier compatibility (Verizon, Sprint, etc…), backwards compatibility, transfer from one platform to another </a:t>
            </a:r>
          </a:p>
          <a:p>
            <a:r>
              <a:rPr lang="en-US" sz="2800" b="1" dirty="0" smtClean="0"/>
              <a:t>Common tools used: </a:t>
            </a:r>
            <a:r>
              <a:rPr lang="en-US" sz="2800" dirty="0" smtClean="0"/>
              <a:t>simulators/emulators, virtualization, automated compatibility checkers, test labs with assorted hardware/devices</a:t>
            </a:r>
          </a:p>
          <a:p>
            <a:r>
              <a:rPr lang="en-US" sz="2800" b="1" dirty="0" smtClean="0"/>
              <a:t>Common techniques/practices: </a:t>
            </a:r>
            <a:r>
              <a:rPr lang="en-US" sz="2800" dirty="0" smtClean="0"/>
              <a:t>combinatoric testing techniques, analysis of “most common” platforms based on target market, blink testing, log file scanning for errors, beta testing</a:t>
            </a:r>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Maintainability/Supportability Testing</a:t>
            </a:r>
            <a:endParaRPr lang="en-US" sz="3600"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125</a:t>
            </a:fld>
            <a:endParaRPr lang="en-US" dirty="0"/>
          </a:p>
        </p:txBody>
      </p:sp>
      <p:sp>
        <p:nvSpPr>
          <p:cNvPr id="5" name="Text Placeholder 4"/>
          <p:cNvSpPr>
            <a:spLocks noGrp="1"/>
          </p:cNvSpPr>
          <p:nvPr>
            <p:ph type="body" idx="2"/>
          </p:nvPr>
        </p:nvSpPr>
        <p:spPr/>
        <p:txBody>
          <a:bodyPr>
            <a:noAutofit/>
          </a:bodyPr>
          <a:lstStyle/>
          <a:p>
            <a:r>
              <a:rPr lang="en-US" sz="1300" dirty="0" smtClean="0"/>
              <a:t>Maintainability and supportability testing are focused on testing features which reduce the cost of long-term maintenance (ease of making changes over time and the ease of changing the operating environment) and features related to how an operations team can identify and respond to errors during runtime.</a:t>
            </a:r>
          </a:p>
        </p:txBody>
      </p:sp>
      <p:sp>
        <p:nvSpPr>
          <p:cNvPr id="6" name="Content Placeholder 5"/>
          <p:cNvSpPr>
            <a:spLocks noGrp="1"/>
          </p:cNvSpPr>
          <p:nvPr>
            <p:ph sz="quarter" idx="1"/>
          </p:nvPr>
        </p:nvSpPr>
        <p:spPr/>
        <p:txBody>
          <a:bodyPr>
            <a:normAutofit fontScale="77500" lnSpcReduction="20000"/>
          </a:bodyPr>
          <a:lstStyle/>
          <a:p>
            <a:r>
              <a:rPr lang="en-US" sz="2800" b="1" dirty="0" smtClean="0"/>
              <a:t>Commonly performed by: </a:t>
            </a:r>
            <a:r>
              <a:rPr lang="en-US" sz="2800" dirty="0" smtClean="0"/>
              <a:t>developers, testers, operations teams</a:t>
            </a:r>
          </a:p>
          <a:p>
            <a:r>
              <a:rPr lang="en-US" sz="2800" b="1" dirty="0" smtClean="0"/>
              <a:t>Common scope of testing: </a:t>
            </a:r>
            <a:r>
              <a:rPr lang="en-US" sz="2800" dirty="0" smtClean="0"/>
              <a:t>logging and alerting, runtime analysis capabilities, automated test beds and measures around code/requirements coverage, system configuration capabilities, hard-coded values or other codified assumptions around operations, systems documentation  </a:t>
            </a:r>
          </a:p>
          <a:p>
            <a:r>
              <a:rPr lang="en-US" sz="2800" b="1" dirty="0" smtClean="0"/>
              <a:t>Common tools used: </a:t>
            </a:r>
            <a:r>
              <a:rPr lang="en-US" sz="2800" dirty="0" smtClean="0"/>
              <a:t>runtime analysis tools, coverage analysis tools, log checkers, source code analysis tools/style-checkers, sequence diagrams, use cases </a:t>
            </a:r>
          </a:p>
          <a:p>
            <a:r>
              <a:rPr lang="en-US" sz="2800" b="1" dirty="0" smtClean="0"/>
              <a:t>Common techniques/practices:</a:t>
            </a:r>
            <a:r>
              <a:rPr lang="en-US" sz="2800" dirty="0" smtClean="0"/>
              <a:t> failover/recovery testing, simulated environment degradation, endurance testing, error seeding, what-if analysis</a:t>
            </a: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Testability</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126</a:t>
            </a:fld>
            <a:endParaRPr lang="en-US" dirty="0"/>
          </a:p>
        </p:txBody>
      </p:sp>
      <p:sp>
        <p:nvSpPr>
          <p:cNvPr id="5" name="Text Placeholder 4"/>
          <p:cNvSpPr>
            <a:spLocks noGrp="1"/>
          </p:cNvSpPr>
          <p:nvPr>
            <p:ph type="body" idx="2"/>
          </p:nvPr>
        </p:nvSpPr>
        <p:spPr/>
        <p:txBody>
          <a:bodyPr>
            <a:noAutofit/>
          </a:bodyPr>
          <a:lstStyle/>
          <a:p>
            <a:r>
              <a:rPr lang="en-US" sz="1350" dirty="0" smtClean="0"/>
              <a:t>Testability is a subjective measure of how difficult it is to test a particular application or area of a product. A lower degree of testability results in increased test effort. In extreme cases a lack of testability may hinder testing parts of the software or software requirements at all.</a:t>
            </a:r>
            <a:endParaRPr lang="en-US" sz="1350" dirty="0"/>
          </a:p>
        </p:txBody>
      </p:sp>
      <p:sp>
        <p:nvSpPr>
          <p:cNvPr id="6" name="Content Placeholder 5"/>
          <p:cNvSpPr>
            <a:spLocks noGrp="1"/>
          </p:cNvSpPr>
          <p:nvPr>
            <p:ph sz="quarter" idx="1"/>
          </p:nvPr>
        </p:nvSpPr>
        <p:spPr>
          <a:xfrm>
            <a:off x="2362200" y="1600200"/>
            <a:ext cx="6400800" cy="4419600"/>
          </a:xfrm>
        </p:spPr>
        <p:txBody>
          <a:bodyPr>
            <a:noAutofit/>
          </a:bodyPr>
          <a:lstStyle/>
          <a:p>
            <a:r>
              <a:rPr lang="en-US" sz="1400" b="1" dirty="0" smtClean="0"/>
              <a:t>Commonly performed by: </a:t>
            </a:r>
            <a:r>
              <a:rPr lang="en-US" sz="1400" dirty="0" smtClean="0"/>
              <a:t>developers, testers</a:t>
            </a:r>
          </a:p>
          <a:p>
            <a:r>
              <a:rPr lang="en-US" sz="1400" b="1" dirty="0" smtClean="0"/>
              <a:t>Common scope of analysis:</a:t>
            </a:r>
          </a:p>
          <a:p>
            <a:pPr lvl="1"/>
            <a:r>
              <a:rPr lang="en-US" sz="1400" b="1" dirty="0" smtClean="0"/>
              <a:t>controllability</a:t>
            </a:r>
            <a:r>
              <a:rPr lang="en-US" sz="1400" dirty="0" smtClean="0"/>
              <a:t>: the degree to which it is possible to control the state of the component under test</a:t>
            </a:r>
          </a:p>
          <a:p>
            <a:pPr lvl="1"/>
            <a:r>
              <a:rPr lang="en-US" sz="1400" b="1" dirty="0" smtClean="0"/>
              <a:t>observability</a:t>
            </a:r>
            <a:r>
              <a:rPr lang="en-US" sz="1400" dirty="0" smtClean="0"/>
              <a:t>: the degree to which it is possible to observe (intermediate and final) test results</a:t>
            </a:r>
          </a:p>
          <a:p>
            <a:pPr lvl="1"/>
            <a:r>
              <a:rPr lang="en-US" sz="1400" b="1" dirty="0" smtClean="0"/>
              <a:t>isolateability</a:t>
            </a:r>
            <a:r>
              <a:rPr lang="en-US" sz="1400" dirty="0" smtClean="0"/>
              <a:t>: the degree to which the component under test can be tested in isolation</a:t>
            </a:r>
          </a:p>
          <a:p>
            <a:pPr lvl="1"/>
            <a:r>
              <a:rPr lang="en-US" sz="1400" b="1" dirty="0" smtClean="0"/>
              <a:t>separation of concerns</a:t>
            </a:r>
            <a:r>
              <a:rPr lang="en-US" sz="1400" dirty="0" smtClean="0"/>
              <a:t>: the degree to which the component under test has a single, well defined responsibility</a:t>
            </a:r>
          </a:p>
          <a:p>
            <a:pPr lvl="1"/>
            <a:r>
              <a:rPr lang="en-US" sz="1400" b="1" dirty="0" smtClean="0"/>
              <a:t>understandability</a:t>
            </a:r>
            <a:r>
              <a:rPr lang="en-US" sz="1400" dirty="0" smtClean="0"/>
              <a:t>: the degree to which the component under test is documented or self-explaining</a:t>
            </a:r>
          </a:p>
          <a:p>
            <a:pPr lvl="1"/>
            <a:r>
              <a:rPr lang="en-US" sz="1400" b="1" dirty="0" smtClean="0"/>
              <a:t>automatability</a:t>
            </a:r>
            <a:r>
              <a:rPr lang="en-US" sz="1400" dirty="0" smtClean="0"/>
              <a:t>: the degree to which it is possible to automate testing of the component under test</a:t>
            </a:r>
          </a:p>
          <a:p>
            <a:pPr lvl="1"/>
            <a:r>
              <a:rPr lang="en-US" sz="1400" b="1" dirty="0" smtClean="0"/>
              <a:t>heterogeneity</a:t>
            </a:r>
            <a:r>
              <a:rPr lang="en-US" sz="1400" dirty="0" smtClean="0"/>
              <a:t>: the degree to which the use of diverse technologies requires to use diverse test methods and tools in parallel</a:t>
            </a:r>
          </a:p>
          <a:p>
            <a:r>
              <a:rPr lang="en-US" sz="1400" b="1" dirty="0" smtClean="0"/>
              <a:t>Common techniques/practices: </a:t>
            </a:r>
            <a:r>
              <a:rPr lang="en-US" sz="1400" dirty="0" smtClean="0"/>
              <a:t>“design for test”, test-driven development, environment simulation and mocking, pair testing </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2" name="Title 1"/>
          <p:cNvSpPr>
            <a:spLocks noGrp="1"/>
          </p:cNvSpPr>
          <p:nvPr>
            <p:ph type="title"/>
          </p:nvPr>
        </p:nvSpPr>
        <p:spPr/>
        <p:txBody>
          <a:bodyPr>
            <a:normAutofit/>
          </a:bodyPr>
          <a:lstStyle/>
          <a:p>
            <a:r>
              <a:rPr lang="en-US" dirty="0" smtClean="0"/>
              <a:t>Platform Specialization </a:t>
            </a:r>
            <a:endParaRPr lang="en-US" dirty="0"/>
          </a:p>
        </p:txBody>
      </p:sp>
      <p:sp>
        <p:nvSpPr>
          <p:cNvPr id="4" name="Slide Number Placeholder 3"/>
          <p:cNvSpPr>
            <a:spLocks noGrp="1"/>
          </p:cNvSpPr>
          <p:nvPr>
            <p:ph type="sldNum" sz="quarter" idx="11"/>
          </p:nvPr>
        </p:nvSpPr>
        <p:spPr/>
        <p:txBody>
          <a:bodyPr>
            <a:normAutofit/>
          </a:bodyPr>
          <a:lstStyle/>
          <a:p>
            <a:fld id="{7A7308B0-0963-4AF8-8229-9EF293A0BECF}" type="slidenum">
              <a:rPr lang="en-US" smtClean="0"/>
              <a:pPr/>
              <a:t>127</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for Mobile</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128</a:t>
            </a:fld>
            <a:endParaRPr lang="en-US" dirty="0"/>
          </a:p>
        </p:txBody>
      </p:sp>
      <p:sp>
        <p:nvSpPr>
          <p:cNvPr id="5" name="Text Placeholder 4"/>
          <p:cNvSpPr>
            <a:spLocks noGrp="1"/>
          </p:cNvSpPr>
          <p:nvPr>
            <p:ph type="body" idx="2"/>
          </p:nvPr>
        </p:nvSpPr>
        <p:spPr/>
        <p:txBody>
          <a:bodyPr>
            <a:noAutofit/>
          </a:bodyPr>
          <a:lstStyle/>
          <a:p>
            <a:r>
              <a:rPr lang="en-US" sz="1300" dirty="0" smtClean="0"/>
              <a:t>Mobile device testing is concerned with quality criteria related to mobile devices, like mobile phones, PDAs, etc. Testing is conducted for both hardware and software and activities commonly include testing for new product development and certification testing. </a:t>
            </a:r>
            <a:endParaRPr lang="en-US" sz="1300" dirty="0"/>
          </a:p>
        </p:txBody>
      </p:sp>
      <p:sp>
        <p:nvSpPr>
          <p:cNvPr id="8" name="Content Placeholder 5"/>
          <p:cNvSpPr txBox="1">
            <a:spLocks/>
          </p:cNvSpPr>
          <p:nvPr/>
        </p:nvSpPr>
        <p:spPr>
          <a:xfrm>
            <a:off x="2438400" y="1752600"/>
            <a:ext cx="6400800" cy="4419600"/>
          </a:xfrm>
          <a:prstGeom prst="rect">
            <a:avLst/>
          </a:prstGeom>
        </p:spPr>
        <p:txBody>
          <a:bodyPr vert="horz">
            <a:noAutofit/>
          </a:bodyPr>
          <a:lstStyle/>
          <a:p>
            <a:pPr marL="320040" marR="0" lvl="0" indent="-320040" algn="l" defTabSz="914400" rtl="0" eaLnBrk="1" fontAlgn="auto" latinLnBrk="0" hangingPunct="1">
              <a:lnSpc>
                <a:spcPct val="100000"/>
              </a:lnSpc>
              <a:buClr>
                <a:schemeClr val="accent2"/>
              </a:buClr>
              <a:buSzPct val="60000"/>
              <a:tabLst/>
              <a:defRPr/>
            </a:pPr>
            <a:r>
              <a:rPr lang="en-US" sz="1350" b="1" dirty="0" smtClean="0"/>
              <a:t>What makes this testing unique:</a:t>
            </a:r>
          </a:p>
          <a:p>
            <a:pPr marL="320040" indent="-320040">
              <a:buClr>
                <a:schemeClr val="accent2"/>
              </a:buClr>
              <a:buSzPct val="60000"/>
              <a:buFont typeface="Wingdings"/>
              <a:buChar char=""/>
            </a:pPr>
            <a:r>
              <a:rPr lang="en-US" sz="1350" dirty="0" smtClean="0"/>
              <a:t>touch interface and small form factor</a:t>
            </a:r>
          </a:p>
          <a:p>
            <a:pPr marL="320040" indent="-320040">
              <a:buClr>
                <a:schemeClr val="accent2"/>
              </a:buClr>
              <a:buSzPct val="60000"/>
              <a:buFont typeface="Wingdings"/>
              <a:buChar char=""/>
            </a:pPr>
            <a:r>
              <a:rPr lang="en-US" sz="1350" dirty="0" smtClean="0"/>
              <a:t>controlled marketplaces for application delivery (iTunes, other app stores, etc…) </a:t>
            </a:r>
          </a:p>
          <a:p>
            <a:pPr marL="320040" indent="-320040">
              <a:buClr>
                <a:schemeClr val="accent2"/>
              </a:buClr>
              <a:buSzPct val="60000"/>
              <a:buFont typeface="Wingdings"/>
              <a:buChar char=""/>
            </a:pPr>
            <a:r>
              <a:rPr lang="en-US" sz="1350" dirty="0" smtClean="0"/>
              <a:t>evolving landscape: constantly changing platforms, carriers, and regulations </a:t>
            </a:r>
          </a:p>
          <a:p>
            <a:pPr marL="320040" indent="-320040">
              <a:buClr>
                <a:schemeClr val="accent2"/>
              </a:buClr>
              <a:buSzPct val="60000"/>
            </a:pPr>
            <a:r>
              <a:rPr lang="en-US" sz="1350" b="1" dirty="0" smtClean="0"/>
              <a:t>What you need to know:</a:t>
            </a:r>
          </a:p>
          <a:p>
            <a:pPr marL="320040" indent="-320040">
              <a:buClr>
                <a:schemeClr val="accent2"/>
              </a:buClr>
              <a:buSzPct val="60000"/>
              <a:buFont typeface="Wingdings"/>
              <a:buChar char=""/>
            </a:pPr>
            <a:r>
              <a:rPr lang="en-US" sz="1350" dirty="0" smtClean="0"/>
              <a:t>a foundational knowledge of the underlying platforms your team is supporting </a:t>
            </a:r>
          </a:p>
          <a:p>
            <a:pPr marL="320040" indent="-320040">
              <a:buClr>
                <a:schemeClr val="accent2"/>
              </a:buClr>
              <a:buSzPct val="60000"/>
              <a:buFont typeface="Wingdings"/>
              <a:buChar char=""/>
            </a:pPr>
            <a:r>
              <a:rPr lang="en-US" sz="1350" dirty="0" smtClean="0"/>
              <a:t>an understanding of the basic differences between carriers and how that could impact your testing </a:t>
            </a:r>
          </a:p>
          <a:p>
            <a:pPr marL="320040" indent="-320040">
              <a:buClr>
                <a:schemeClr val="accent2"/>
              </a:buClr>
              <a:buSzPct val="60000"/>
              <a:buFont typeface="Wingdings"/>
              <a:buChar char=""/>
            </a:pPr>
            <a:r>
              <a:rPr lang="en-US" sz="1350" dirty="0" smtClean="0"/>
              <a:t>where to find all the most up to date emulators and simulators for the platforms you care about</a:t>
            </a:r>
          </a:p>
          <a:p>
            <a:pPr marL="320040" indent="-320040">
              <a:buClr>
                <a:schemeClr val="accent2"/>
              </a:buClr>
              <a:buSzPct val="60000"/>
              <a:buFont typeface="Wingdings"/>
              <a:buChar char=""/>
            </a:pPr>
            <a:r>
              <a:rPr lang="en-US" sz="1350" dirty="0" smtClean="0"/>
              <a:t>where to find updates for operating systems, firmware, and other third-party software/hardware your software depends on </a:t>
            </a:r>
          </a:p>
          <a:p>
            <a:pPr marL="320040" indent="-320040">
              <a:buClr>
                <a:schemeClr val="accent2"/>
              </a:buClr>
              <a:buSzPct val="60000"/>
              <a:buFont typeface="Wingdings"/>
              <a:buChar char=""/>
            </a:pPr>
            <a:r>
              <a:rPr lang="en-US" sz="1350" dirty="0" smtClean="0"/>
              <a:t>the rules for the marketplace(s) where you’ll be selling your apps</a:t>
            </a:r>
          </a:p>
          <a:p>
            <a:pPr marL="320040" indent="-320040">
              <a:buClr>
                <a:schemeClr val="accent2"/>
              </a:buClr>
              <a:buSzPct val="60000"/>
            </a:pPr>
            <a:r>
              <a:rPr kumimoji="0" lang="en-US" sz="1350" b="1" i="0" u="none" strike="noStrike" kern="1200" cap="none" spc="0" normalizeH="0" baseline="0" noProof="0" dirty="0" smtClean="0">
                <a:ln>
                  <a:noFill/>
                </a:ln>
                <a:solidFill>
                  <a:schemeClr val="tx1"/>
                </a:solidFill>
                <a:effectLst/>
                <a:uLnTx/>
                <a:uFillTx/>
                <a:latin typeface="+mn-lt"/>
                <a:ea typeface="+mn-ea"/>
                <a:cs typeface="+mn-cs"/>
              </a:rPr>
              <a:t>How</a:t>
            </a:r>
            <a:r>
              <a:rPr kumimoji="0" lang="en-US" sz="1350" b="1" i="0" u="none" strike="noStrike" kern="1200" cap="none" spc="0" normalizeH="0" noProof="0" dirty="0" smtClean="0">
                <a:ln>
                  <a:noFill/>
                </a:ln>
                <a:solidFill>
                  <a:schemeClr val="tx1"/>
                </a:solidFill>
                <a:effectLst/>
                <a:uLnTx/>
                <a:uFillTx/>
                <a:latin typeface="+mn-lt"/>
                <a:ea typeface="+mn-ea"/>
                <a:cs typeface="+mn-cs"/>
              </a:rPr>
              <a:t> you spend your time:</a:t>
            </a:r>
          </a:p>
          <a:p>
            <a:pPr marL="320040" indent="-320040">
              <a:buClr>
                <a:schemeClr val="accent2"/>
              </a:buClr>
              <a:buSzPct val="60000"/>
              <a:buFont typeface="Wingdings"/>
              <a:buChar char=""/>
            </a:pPr>
            <a:r>
              <a:rPr lang="en-US" sz="1350" dirty="0" smtClean="0"/>
              <a:t>functional testing (application capability, requirements coverage, etc…)</a:t>
            </a:r>
          </a:p>
          <a:p>
            <a:pPr marL="320040" indent="-320040">
              <a:buClr>
                <a:schemeClr val="accent2"/>
              </a:buClr>
              <a:buSzPct val="60000"/>
              <a:buFont typeface="Wingdings"/>
              <a:buChar char=""/>
            </a:pPr>
            <a:r>
              <a:rPr lang="en-US" sz="1350" dirty="0" smtClean="0"/>
              <a:t>data integrity / synchronization testing </a:t>
            </a:r>
          </a:p>
          <a:p>
            <a:pPr marL="320040" indent="-320040">
              <a:buClr>
                <a:schemeClr val="accent2"/>
              </a:buClr>
              <a:buSzPct val="60000"/>
              <a:buFont typeface="Wingdings"/>
              <a:buChar char=""/>
            </a:pPr>
            <a:r>
              <a:rPr lang="en-US" sz="1350" dirty="0" smtClean="0"/>
              <a:t>configuration/compatibility testing (devices, settings, operating systems, etc…) </a:t>
            </a:r>
          </a:p>
          <a:p>
            <a:pPr marL="320040" indent="-320040">
              <a:buClr>
                <a:schemeClr val="accent2"/>
              </a:buClr>
              <a:buSzPct val="60000"/>
              <a:buFont typeface="Wingdings"/>
              <a:buChar char=""/>
            </a:pPr>
            <a:r>
              <a:rPr lang="en-US" sz="1350" dirty="0" smtClean="0"/>
              <a:t>failover/recovery testing (loss of signal, error messaging, etc…), general application resilience</a:t>
            </a: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for Web</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129</a:t>
            </a:fld>
            <a:endParaRPr lang="en-US" dirty="0"/>
          </a:p>
        </p:txBody>
      </p:sp>
      <p:sp>
        <p:nvSpPr>
          <p:cNvPr id="5" name="Text Placeholder 4"/>
          <p:cNvSpPr>
            <a:spLocks noGrp="1"/>
          </p:cNvSpPr>
          <p:nvPr>
            <p:ph type="body" idx="2"/>
          </p:nvPr>
        </p:nvSpPr>
        <p:spPr/>
        <p:txBody>
          <a:bodyPr>
            <a:noAutofit/>
          </a:bodyPr>
          <a:lstStyle/>
          <a:p>
            <a:r>
              <a:rPr lang="en-US" sz="1240" dirty="0" smtClean="0"/>
              <a:t>Web testing is the name given to software testing that focuses on web applications. It commonly covers issues such as: the security of the web application, the basic functionality of the site, its accessibility to handicapped users and fully able users, readiness for expected traffic, and it’s ability to survive spikes in user traffic.</a:t>
            </a:r>
            <a:endParaRPr lang="en-US" sz="1240" dirty="0"/>
          </a:p>
        </p:txBody>
      </p:sp>
      <p:sp>
        <p:nvSpPr>
          <p:cNvPr id="8" name="Content Placeholder 5"/>
          <p:cNvSpPr txBox="1">
            <a:spLocks/>
          </p:cNvSpPr>
          <p:nvPr/>
        </p:nvSpPr>
        <p:spPr>
          <a:xfrm>
            <a:off x="2438400" y="1752600"/>
            <a:ext cx="6400800" cy="4419600"/>
          </a:xfrm>
          <a:prstGeom prst="rect">
            <a:avLst/>
          </a:prstGeom>
        </p:spPr>
        <p:txBody>
          <a:bodyPr vert="horz">
            <a:noAutofit/>
          </a:bodyPr>
          <a:lstStyle/>
          <a:p>
            <a:pPr marL="320040" lvl="0" indent="-320040">
              <a:buClr>
                <a:schemeClr val="accent2"/>
              </a:buClr>
              <a:buSzPct val="60000"/>
              <a:defRPr/>
            </a:pPr>
            <a:r>
              <a:rPr lang="en-US" sz="1300" b="1" dirty="0" smtClean="0"/>
              <a:t>What makes this testing unique:</a:t>
            </a:r>
          </a:p>
          <a:p>
            <a:pPr marL="320040" indent="-320040">
              <a:buClr>
                <a:schemeClr val="accent2"/>
              </a:buClr>
              <a:buSzPct val="60000"/>
              <a:buFont typeface="Wingdings"/>
              <a:buChar char=""/>
              <a:defRPr/>
            </a:pPr>
            <a:r>
              <a:rPr lang="en-US" sz="1300" dirty="0" smtClean="0"/>
              <a:t>the user population is often not a controlled group; </a:t>
            </a:r>
          </a:p>
          <a:p>
            <a:pPr marL="320040" indent="-320040">
              <a:buClr>
                <a:schemeClr val="accent2"/>
              </a:buClr>
              <a:buSzPct val="60000"/>
              <a:buFont typeface="Wingdings"/>
              <a:buChar char=""/>
              <a:defRPr/>
            </a:pPr>
            <a:r>
              <a:rPr lang="en-US" sz="1300" dirty="0" smtClean="0"/>
              <a:t>there are a massive number of platforms and configurations may potentially need to account for;</a:t>
            </a:r>
          </a:p>
          <a:p>
            <a:pPr marL="320040" indent="-320040">
              <a:buClr>
                <a:schemeClr val="accent2"/>
              </a:buClr>
              <a:buSzPct val="60000"/>
              <a:buFont typeface="Wingdings"/>
              <a:buChar char=""/>
              <a:defRPr/>
            </a:pPr>
            <a:r>
              <a:rPr lang="en-US" sz="1300" dirty="0" smtClean="0"/>
              <a:t>all on top of constantly changing technologies, platforms, and standards</a:t>
            </a:r>
          </a:p>
          <a:p>
            <a:pPr marL="320040" lvl="0" indent="-320040">
              <a:buClr>
                <a:schemeClr val="accent2"/>
              </a:buClr>
              <a:buSzPct val="60000"/>
              <a:defRPr/>
            </a:pPr>
            <a:r>
              <a:rPr lang="en-US" sz="1300" b="1" dirty="0" smtClean="0"/>
              <a:t>What you need to know:</a:t>
            </a:r>
          </a:p>
          <a:p>
            <a:pPr marL="320040" indent="-320040">
              <a:buClr>
                <a:schemeClr val="accent2"/>
              </a:buClr>
              <a:buSzPct val="60000"/>
              <a:buFont typeface="Wingdings"/>
              <a:buChar char=""/>
              <a:defRPr/>
            </a:pPr>
            <a:r>
              <a:rPr lang="en-US" sz="1300" dirty="0" smtClean="0"/>
              <a:t>foundational web technologies (HTML, CSS, cookies, JavaScript, XML, Ajax, Flash, application servers, basic networking, etc…) </a:t>
            </a:r>
          </a:p>
          <a:p>
            <a:pPr marL="320040" indent="-320040">
              <a:buClr>
                <a:schemeClr val="accent2"/>
              </a:buClr>
              <a:buSzPct val="60000"/>
              <a:buFont typeface="Wingdings"/>
              <a:buChar char=""/>
              <a:defRPr/>
            </a:pPr>
            <a:r>
              <a:rPr lang="en-US" sz="1300" dirty="0" smtClean="0"/>
              <a:t>basic web design (usability heuristics, company UI standards, industry standards/regulations around design, basic SEO, etc…) </a:t>
            </a:r>
          </a:p>
          <a:p>
            <a:pPr marL="320040" indent="-320040">
              <a:buClr>
                <a:schemeClr val="accent2"/>
              </a:buClr>
              <a:buSzPct val="60000"/>
              <a:buFont typeface="Wingdings"/>
              <a:buChar char=""/>
              <a:defRPr/>
            </a:pPr>
            <a:r>
              <a:rPr lang="en-US" sz="1300" dirty="0" smtClean="0"/>
              <a:t>test tools and techniques for test automation </a:t>
            </a:r>
          </a:p>
          <a:p>
            <a:pPr marL="320040" indent="-320040">
              <a:buClr>
                <a:schemeClr val="accent2"/>
              </a:buClr>
              <a:buSzPct val="60000"/>
              <a:buFont typeface="Wingdings"/>
              <a:buChar char=""/>
              <a:defRPr/>
            </a:pPr>
            <a:r>
              <a:rPr lang="en-US" sz="1300" dirty="0" smtClean="0"/>
              <a:t>foundational knowledge around application performance, security, and reliability/supportability  </a:t>
            </a:r>
          </a:p>
          <a:p>
            <a:pPr marL="320040" lvl="0" indent="-320040">
              <a:buClr>
                <a:schemeClr val="accent2"/>
              </a:buClr>
              <a:buSzPct val="60000"/>
              <a:defRPr/>
            </a:pPr>
            <a:r>
              <a:rPr lang="en-US" sz="1300" b="1" dirty="0" smtClean="0"/>
              <a:t>How you spend your time:</a:t>
            </a:r>
            <a:endParaRPr lang="en-US" sz="1300" dirty="0" smtClean="0"/>
          </a:p>
          <a:p>
            <a:pPr marL="320040" indent="-320040">
              <a:buClr>
                <a:schemeClr val="accent2"/>
              </a:buClr>
              <a:buSzPct val="60000"/>
              <a:buFont typeface="Wingdings"/>
              <a:buChar char=""/>
            </a:pPr>
            <a:r>
              <a:rPr lang="en-US" sz="1300" dirty="0" smtClean="0"/>
              <a:t>functional testing (application capability, requirements coverage, etc…)</a:t>
            </a:r>
          </a:p>
          <a:p>
            <a:pPr marL="320040" indent="-320040">
              <a:buClr>
                <a:schemeClr val="accent2"/>
              </a:buClr>
              <a:buSzPct val="60000"/>
              <a:buFont typeface="Wingdings"/>
              <a:buChar char=""/>
            </a:pPr>
            <a:r>
              <a:rPr lang="en-US" sz="1300" dirty="0" smtClean="0"/>
              <a:t>configuration/compatibility testing (browsers, settings, operating systems, resolutions, etc…) </a:t>
            </a:r>
          </a:p>
          <a:p>
            <a:pPr marL="320040" indent="-320040">
              <a:buClr>
                <a:schemeClr val="accent2"/>
              </a:buClr>
              <a:buSzPct val="60000"/>
              <a:buFont typeface="Wingdings"/>
              <a:buChar char=""/>
            </a:pPr>
            <a:r>
              <a:rPr lang="en-US" sz="1300" dirty="0" smtClean="0"/>
              <a:t>automated regression testing </a:t>
            </a:r>
          </a:p>
          <a:p>
            <a:pPr marL="320040" indent="-320040">
              <a:buClr>
                <a:schemeClr val="accent2"/>
              </a:buClr>
              <a:buSzPct val="60000"/>
              <a:buFont typeface="Wingdings"/>
              <a:buChar char=""/>
            </a:pPr>
            <a:r>
              <a:rPr lang="en-US" sz="1300" dirty="0" smtClean="0"/>
              <a:t>performance (speed, load, concurrency, latency) and availability/reliability (failover, stress, fault tolerance, operations)</a:t>
            </a:r>
          </a:p>
          <a:p>
            <a:pPr marL="320040" indent="-320040">
              <a:buClr>
                <a:schemeClr val="accent2"/>
              </a:buClr>
              <a:buSzPct val="60000"/>
              <a:buFont typeface="Wingdings"/>
              <a:buChar char=""/>
            </a:pPr>
            <a:r>
              <a:rPr lang="en-US" sz="1300" dirty="0" smtClean="0"/>
              <a:t>security testing (penetration or “disfavored user” testing, authorization and authentication)</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Technique: Application Tours (cont)</a:t>
            </a:r>
            <a:endParaRPr lang="en-US" dirty="0"/>
          </a:p>
        </p:txBody>
      </p:sp>
      <p:sp>
        <p:nvSpPr>
          <p:cNvPr id="9" name="Content Placeholder 8"/>
          <p:cNvSpPr>
            <a:spLocks noGrp="1"/>
          </p:cNvSpPr>
          <p:nvPr>
            <p:ph sz="quarter" idx="1"/>
          </p:nvPr>
        </p:nvSpPr>
        <p:spPr>
          <a:xfrm>
            <a:off x="381000" y="1798637"/>
            <a:ext cx="8458200" cy="4525963"/>
          </a:xfrm>
        </p:spPr>
        <p:txBody>
          <a:bodyPr>
            <a:noAutofit/>
          </a:bodyPr>
          <a:lstStyle/>
          <a:p>
            <a:pPr lvl="0"/>
            <a:r>
              <a:rPr lang="en-US" sz="2000" b="1" dirty="0" smtClean="0"/>
              <a:t>Testability tour</a:t>
            </a:r>
            <a:r>
              <a:rPr lang="en-US" sz="2000" dirty="0" smtClean="0"/>
              <a:t>: Find all the features you can use as testability features and/or identify tools you have available that you can use to help in your testing. </a:t>
            </a:r>
          </a:p>
          <a:p>
            <a:pPr lvl="0"/>
            <a:r>
              <a:rPr lang="en-US" sz="2000" b="1" dirty="0" smtClean="0"/>
              <a:t>Scenario tour</a:t>
            </a:r>
            <a:r>
              <a:rPr lang="en-US" sz="2000" dirty="0" smtClean="0"/>
              <a:t>: Imagine five realistic scenarios for how the users identified in the user tour would use this product. </a:t>
            </a:r>
          </a:p>
          <a:p>
            <a:pPr lvl="0"/>
            <a:r>
              <a:rPr lang="en-US" sz="2000" b="1" dirty="0" smtClean="0"/>
              <a:t>Variability tour</a:t>
            </a:r>
            <a:r>
              <a:rPr lang="en-US" sz="2000" dirty="0" smtClean="0"/>
              <a:t>: Look for things you can change in the application - and then you try to change them. </a:t>
            </a:r>
          </a:p>
          <a:p>
            <a:pPr lvl="0"/>
            <a:r>
              <a:rPr lang="en-US" sz="2000" b="1" dirty="0" smtClean="0"/>
              <a:t>Interoperability tour</a:t>
            </a:r>
            <a:r>
              <a:rPr lang="en-US" sz="2000" dirty="0" smtClean="0"/>
              <a:t>: What does this application interact with?</a:t>
            </a:r>
          </a:p>
          <a:p>
            <a:pPr lvl="0"/>
            <a:r>
              <a:rPr lang="en-US" sz="2000" b="1" dirty="0" smtClean="0"/>
              <a:t>Data tour</a:t>
            </a:r>
            <a:r>
              <a:rPr lang="en-US" sz="2000" dirty="0" smtClean="0"/>
              <a:t>: Identify the major data elements of the application. </a:t>
            </a:r>
          </a:p>
          <a:p>
            <a:pPr lvl="0"/>
            <a:r>
              <a:rPr lang="en-US" sz="2000" b="1" dirty="0" smtClean="0"/>
              <a:t>Structure tour</a:t>
            </a:r>
            <a:r>
              <a:rPr lang="en-US" sz="2000" dirty="0" smtClean="0"/>
              <a:t>: Find everything you can about what comprises the physical product (code, interfaces, hardware, files, etc...).</a:t>
            </a:r>
          </a:p>
          <a:p>
            <a:endParaRPr lang="en-US" sz="2000" dirty="0"/>
          </a:p>
        </p:txBody>
      </p:sp>
      <p:sp>
        <p:nvSpPr>
          <p:cNvPr id="6" name="Slide Number Placeholder 5"/>
          <p:cNvSpPr>
            <a:spLocks noGrp="1"/>
          </p:cNvSpPr>
          <p:nvPr>
            <p:ph type="sldNum" sz="quarter" idx="16"/>
          </p:nvPr>
        </p:nvSpPr>
        <p:spPr/>
        <p:txBody>
          <a:bodyPr>
            <a:normAutofit fontScale="85000" lnSpcReduction="20000"/>
          </a:bodyPr>
          <a:lstStyle/>
          <a:p>
            <a:fld id="{7A7308B0-0963-4AF8-8229-9EF293A0BECF}" type="slidenum">
              <a:rPr lang="en-US" smtClean="0"/>
              <a:pPr/>
              <a:t>13</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SOA</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130</a:t>
            </a:fld>
            <a:endParaRPr lang="en-US" dirty="0"/>
          </a:p>
        </p:txBody>
      </p:sp>
      <p:sp>
        <p:nvSpPr>
          <p:cNvPr id="5" name="Text Placeholder 4"/>
          <p:cNvSpPr>
            <a:spLocks noGrp="1"/>
          </p:cNvSpPr>
          <p:nvPr>
            <p:ph type="body" idx="2"/>
          </p:nvPr>
        </p:nvSpPr>
        <p:spPr/>
        <p:txBody>
          <a:bodyPr>
            <a:noAutofit/>
          </a:bodyPr>
          <a:lstStyle/>
          <a:p>
            <a:r>
              <a:rPr lang="en-US" sz="1450" dirty="0" smtClean="0"/>
              <a:t>Testing for service-oriented architectures  (SOA) is concerned with quality criteria focuses on loosely coupled Web-based environments and implementation platforms  where functions are distinct services accessible for reuse. </a:t>
            </a:r>
            <a:endParaRPr lang="en-US" sz="1450" dirty="0"/>
          </a:p>
        </p:txBody>
      </p:sp>
      <p:sp>
        <p:nvSpPr>
          <p:cNvPr id="8" name="Content Placeholder 5"/>
          <p:cNvSpPr txBox="1">
            <a:spLocks/>
          </p:cNvSpPr>
          <p:nvPr/>
        </p:nvSpPr>
        <p:spPr>
          <a:xfrm>
            <a:off x="2438400" y="1676400"/>
            <a:ext cx="6705600" cy="4419600"/>
          </a:xfrm>
          <a:prstGeom prst="rect">
            <a:avLst/>
          </a:prstGeom>
        </p:spPr>
        <p:txBody>
          <a:bodyPr vert="horz">
            <a:noAutofit/>
          </a:bodyPr>
          <a:lstStyle/>
          <a:p>
            <a:pPr marL="320040" lvl="0" indent="-320040">
              <a:buClr>
                <a:schemeClr val="accent2"/>
              </a:buClr>
              <a:buSzPct val="60000"/>
              <a:defRPr/>
            </a:pPr>
            <a:r>
              <a:rPr lang="en-US" sz="1400" b="1" dirty="0" smtClean="0"/>
              <a:t>What makes this testing unique:</a:t>
            </a:r>
          </a:p>
          <a:p>
            <a:pPr marL="320040" indent="-320040">
              <a:buClr>
                <a:schemeClr val="accent2"/>
              </a:buClr>
              <a:buSzPct val="60000"/>
              <a:buFont typeface="Wingdings"/>
              <a:buChar char=""/>
              <a:defRPr/>
            </a:pPr>
            <a:r>
              <a:rPr lang="en-US" sz="1400" dirty="0" smtClean="0"/>
              <a:t>for medium to large organizations, the organizational SOA ecology can be huge and complex; </a:t>
            </a:r>
          </a:p>
          <a:p>
            <a:pPr marL="320040" indent="-320040">
              <a:buClr>
                <a:schemeClr val="accent2"/>
              </a:buClr>
              <a:buSzPct val="60000"/>
              <a:buFont typeface="Wingdings"/>
              <a:buChar char=""/>
              <a:defRPr/>
            </a:pPr>
            <a:r>
              <a:rPr lang="en-US" sz="1400" dirty="0" smtClean="0"/>
              <a:t>this leads to concerns like interface versioning and multiple translations/transformations between target and source systems; </a:t>
            </a:r>
          </a:p>
          <a:p>
            <a:pPr marL="320040" indent="-320040">
              <a:buClr>
                <a:schemeClr val="accent2"/>
              </a:buClr>
              <a:buSzPct val="60000"/>
              <a:buFont typeface="Wingdings"/>
              <a:buChar char=""/>
              <a:defRPr/>
            </a:pPr>
            <a:r>
              <a:rPr lang="en-US" sz="1400" dirty="0" smtClean="0"/>
              <a:t>and this happens on a platform subject to rapidly changing tooling, technologies, middleware, and data standards </a:t>
            </a:r>
          </a:p>
          <a:p>
            <a:pPr marL="320040" lvl="0" indent="-320040">
              <a:buClr>
                <a:schemeClr val="accent2"/>
              </a:buClr>
              <a:buSzPct val="60000"/>
              <a:defRPr/>
            </a:pPr>
            <a:r>
              <a:rPr lang="en-US" sz="1400" b="1" dirty="0" smtClean="0"/>
              <a:t>What you need to know:</a:t>
            </a:r>
          </a:p>
          <a:p>
            <a:pPr marL="320040" indent="-320040">
              <a:buClr>
                <a:schemeClr val="accent2"/>
              </a:buClr>
              <a:buSzPct val="60000"/>
              <a:buFont typeface="Wingdings"/>
              <a:buChar char=""/>
              <a:defRPr/>
            </a:pPr>
            <a:r>
              <a:rPr lang="en-US" sz="1400" dirty="0" smtClean="0"/>
              <a:t>different SOA models (pub/sub, request/reply, sync/async, etc…) </a:t>
            </a:r>
          </a:p>
          <a:p>
            <a:pPr marL="320040" indent="-320040">
              <a:buClr>
                <a:schemeClr val="accent2"/>
              </a:buClr>
              <a:buSzPct val="60000"/>
              <a:buFont typeface="Wingdings"/>
              <a:buChar char=""/>
              <a:defRPr/>
            </a:pPr>
            <a:r>
              <a:rPr lang="en-US" sz="1400" dirty="0" smtClean="0"/>
              <a:t>transformation and mapping (XML, XSLT, SQL, basic scripting for file parsing/transformation, etc…)</a:t>
            </a:r>
          </a:p>
          <a:p>
            <a:pPr marL="320040" indent="-320040">
              <a:buClr>
                <a:schemeClr val="accent2"/>
              </a:buClr>
              <a:buSzPct val="60000"/>
              <a:buFont typeface="Wingdings"/>
              <a:buChar char=""/>
              <a:defRPr/>
            </a:pPr>
            <a:r>
              <a:rPr lang="en-US" sz="1400" dirty="0" smtClean="0"/>
              <a:t>routing and load balancing (hardware, common issues, etc…)</a:t>
            </a:r>
          </a:p>
          <a:p>
            <a:pPr marL="320040" indent="-320040">
              <a:buClr>
                <a:schemeClr val="accent2"/>
              </a:buClr>
              <a:buSzPct val="60000"/>
              <a:buFont typeface="Wingdings"/>
              <a:buChar char=""/>
              <a:defRPr/>
            </a:pPr>
            <a:r>
              <a:rPr lang="en-US" sz="1400" dirty="0" smtClean="0"/>
              <a:t>tools and technologies for messaging ,queuing, logging ,and alerting</a:t>
            </a:r>
          </a:p>
          <a:p>
            <a:pPr marL="320040" lvl="0" indent="-320040">
              <a:buClr>
                <a:schemeClr val="accent2"/>
              </a:buClr>
              <a:buSzPct val="60000"/>
              <a:defRPr/>
            </a:pPr>
            <a:r>
              <a:rPr lang="en-US" sz="1400" b="1" dirty="0" smtClean="0"/>
              <a:t>How you spend your time:</a:t>
            </a:r>
            <a:endParaRPr lang="en-US" sz="1400" dirty="0" smtClean="0"/>
          </a:p>
          <a:p>
            <a:pPr marL="320040" indent="-320040">
              <a:buClr>
                <a:schemeClr val="accent2"/>
              </a:buClr>
              <a:buSzPct val="60000"/>
              <a:buFont typeface="Wingdings"/>
              <a:buChar char=""/>
            </a:pPr>
            <a:r>
              <a:rPr lang="en-US" sz="1400" dirty="0" smtClean="0"/>
              <a:t>connectivity (round-trip testing, heartbeat testing, etc…)</a:t>
            </a:r>
          </a:p>
          <a:p>
            <a:pPr marL="320040" indent="-320040">
              <a:buClr>
                <a:schemeClr val="accent2"/>
              </a:buClr>
              <a:buSzPct val="60000"/>
              <a:buFont typeface="Wingdings"/>
              <a:buChar char=""/>
            </a:pPr>
            <a:r>
              <a:rPr lang="en-US" sz="1400" dirty="0" smtClean="0"/>
              <a:t>capacity testing (data storage, connection pooling, basic throughput, scaling strategy)</a:t>
            </a:r>
          </a:p>
          <a:p>
            <a:pPr marL="320040" indent="-320040">
              <a:buClr>
                <a:schemeClr val="accent2"/>
              </a:buClr>
              <a:buSzPct val="60000"/>
              <a:buFont typeface="Wingdings"/>
              <a:buChar char=""/>
            </a:pPr>
            <a:r>
              <a:rPr lang="en-US" sz="1400" dirty="0" smtClean="0"/>
              <a:t>security testing (authorization and authentication)</a:t>
            </a:r>
          </a:p>
          <a:p>
            <a:pPr marL="320040" indent="-320040">
              <a:buClr>
                <a:schemeClr val="accent2"/>
              </a:buClr>
              <a:buSzPct val="60000"/>
              <a:buFont typeface="Wingdings"/>
              <a:buChar char=""/>
            </a:pPr>
            <a:r>
              <a:rPr lang="en-US" sz="1400" dirty="0" smtClean="0"/>
              <a:t>testing transformation and mapping (translations, types, formats, sizes, etc...)</a:t>
            </a:r>
          </a:p>
          <a:p>
            <a:pPr marL="320040" indent="-320040">
              <a:buClr>
                <a:schemeClr val="accent2"/>
              </a:buClr>
              <a:buSzPct val="60000"/>
              <a:buFont typeface="Wingdings"/>
              <a:buChar char=""/>
            </a:pPr>
            <a:r>
              <a:rPr lang="en-US" sz="1400" dirty="0" smtClean="0"/>
              <a:t>performance (speed, load, concurrency, latency) and availability/reliability (failover, stress, fault tolerance, operations)</a:t>
            </a:r>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Testing Package Implementations</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131</a:t>
            </a:fld>
            <a:endParaRPr lang="en-US" dirty="0"/>
          </a:p>
        </p:txBody>
      </p:sp>
      <p:sp>
        <p:nvSpPr>
          <p:cNvPr id="5" name="Text Placeholder 4"/>
          <p:cNvSpPr>
            <a:spLocks noGrp="1"/>
          </p:cNvSpPr>
          <p:nvPr>
            <p:ph type="body" idx="2"/>
          </p:nvPr>
        </p:nvSpPr>
        <p:spPr/>
        <p:txBody>
          <a:bodyPr>
            <a:noAutofit/>
          </a:bodyPr>
          <a:lstStyle/>
          <a:p>
            <a:r>
              <a:rPr lang="en-US" sz="1250" dirty="0" smtClean="0"/>
              <a:t>Rather than build, many companies purchase software packages that offer them the majority of needed functionality. These package implementations (also called Commercial Off The Shelf  </a:t>
            </a:r>
            <a:br>
              <a:rPr lang="en-US" sz="1250" dirty="0" smtClean="0"/>
            </a:br>
            <a:r>
              <a:rPr lang="en-US" sz="1250" dirty="0" smtClean="0"/>
              <a:t>- or COTS -  implementations)   require basic feature verification and testing for  specific configuration and customizations. </a:t>
            </a:r>
            <a:endParaRPr lang="en-US" sz="1250" dirty="0"/>
          </a:p>
        </p:txBody>
      </p:sp>
      <p:sp>
        <p:nvSpPr>
          <p:cNvPr id="8" name="Content Placeholder 5"/>
          <p:cNvSpPr txBox="1">
            <a:spLocks/>
          </p:cNvSpPr>
          <p:nvPr/>
        </p:nvSpPr>
        <p:spPr>
          <a:xfrm>
            <a:off x="2438400" y="1752600"/>
            <a:ext cx="6400800" cy="4419600"/>
          </a:xfrm>
          <a:prstGeom prst="rect">
            <a:avLst/>
          </a:prstGeom>
        </p:spPr>
        <p:txBody>
          <a:bodyPr vert="horz">
            <a:normAutofit fontScale="55000" lnSpcReduction="20000"/>
          </a:bodyPr>
          <a:lstStyle/>
          <a:p>
            <a:pPr marL="320040" lvl="0" indent="-320040">
              <a:buClr>
                <a:schemeClr val="accent2"/>
              </a:buClr>
              <a:buSzPct val="60000"/>
              <a:defRPr/>
            </a:pPr>
            <a:r>
              <a:rPr lang="en-US" sz="2800" b="1" dirty="0" smtClean="0"/>
              <a:t>What makes this testing unique:</a:t>
            </a:r>
          </a:p>
          <a:p>
            <a:pPr marL="320040" indent="-320040">
              <a:buClr>
                <a:schemeClr val="accent2"/>
              </a:buClr>
              <a:buSzPct val="60000"/>
              <a:buFont typeface="Wingdings"/>
              <a:buChar char=""/>
              <a:defRPr/>
            </a:pPr>
            <a:r>
              <a:rPr lang="en-US" sz="2800" dirty="0" smtClean="0"/>
              <a:t>you often need to have deep knowledge of a proprietary system or technology (JDEdwards, SAP, SAS, Salesforce, etc…)</a:t>
            </a:r>
          </a:p>
          <a:p>
            <a:pPr marL="320040" indent="-320040">
              <a:buClr>
                <a:schemeClr val="accent2"/>
              </a:buClr>
              <a:buSzPct val="60000"/>
              <a:buFont typeface="Wingdings"/>
              <a:buChar char=""/>
              <a:defRPr/>
            </a:pPr>
            <a:r>
              <a:rPr lang="en-US" sz="2800" dirty="0" smtClean="0"/>
              <a:t>you’re often working within a medium to large organization, with a fair number of political implications for the project</a:t>
            </a:r>
          </a:p>
          <a:p>
            <a:pPr marL="320040" indent="-320040">
              <a:buClr>
                <a:schemeClr val="accent2"/>
              </a:buClr>
              <a:buSzPct val="60000"/>
              <a:buFont typeface="Wingdings"/>
              <a:buChar char=""/>
              <a:defRPr/>
            </a:pPr>
            <a:r>
              <a:rPr lang="en-US" sz="2800" dirty="0" smtClean="0"/>
              <a:t>you’re often simply focused on testing configurations and customizations – not the “out-of-the-box” functionality  </a:t>
            </a:r>
          </a:p>
          <a:p>
            <a:pPr marL="320040" lvl="0" indent="-320040">
              <a:buClr>
                <a:schemeClr val="accent2"/>
              </a:buClr>
              <a:buSzPct val="60000"/>
              <a:defRPr/>
            </a:pPr>
            <a:r>
              <a:rPr lang="en-US" sz="2800" b="1" dirty="0" smtClean="0"/>
              <a:t>What you need to know:</a:t>
            </a:r>
          </a:p>
          <a:p>
            <a:pPr marL="320040" indent="-320040">
              <a:buClr>
                <a:schemeClr val="accent2"/>
              </a:buClr>
              <a:buSzPct val="60000"/>
              <a:buFont typeface="Wingdings"/>
              <a:buChar char=""/>
              <a:defRPr/>
            </a:pPr>
            <a:r>
              <a:rPr lang="en-US" sz="2800" dirty="0" smtClean="0"/>
              <a:t>a foundational understanding of the specific domain the package implementation (or COTS system) supports </a:t>
            </a:r>
          </a:p>
          <a:p>
            <a:pPr marL="320040" indent="-320040">
              <a:buClr>
                <a:schemeClr val="accent2"/>
              </a:buClr>
              <a:buSzPct val="60000"/>
              <a:buFont typeface="Wingdings"/>
              <a:buChar char=""/>
              <a:defRPr/>
            </a:pPr>
            <a:r>
              <a:rPr lang="en-US" sz="2800" dirty="0" smtClean="0"/>
              <a:t>a deeper knowledge of the specifics around the package being implemented (underlying technologies, data models, deployment models, known bugs, best practices, etc…)</a:t>
            </a:r>
          </a:p>
          <a:p>
            <a:pPr marL="320040" indent="-320040">
              <a:buClr>
                <a:schemeClr val="accent2"/>
              </a:buClr>
              <a:buSzPct val="60000"/>
              <a:buFont typeface="Wingdings"/>
              <a:buChar char=""/>
              <a:defRPr/>
            </a:pPr>
            <a:r>
              <a:rPr lang="en-US" sz="2800" dirty="0" smtClean="0"/>
              <a:t>an understanding of the implications around making configuration changes and customizations, and how that affects other testing that may need to take place based on those changes</a:t>
            </a:r>
          </a:p>
          <a:p>
            <a:pPr marL="320040" lvl="0" indent="-320040">
              <a:buClr>
                <a:schemeClr val="accent2"/>
              </a:buClr>
              <a:buSzPct val="60000"/>
              <a:defRPr/>
            </a:pPr>
            <a:r>
              <a:rPr lang="en-US" sz="2800" b="1" dirty="0" smtClean="0"/>
              <a:t>How you spend your time:</a:t>
            </a:r>
          </a:p>
          <a:p>
            <a:pPr marL="320040" indent="-320040">
              <a:buClr>
                <a:schemeClr val="accent2"/>
              </a:buClr>
              <a:buSzPct val="60000"/>
              <a:buFont typeface="Wingdings"/>
              <a:buChar char=""/>
              <a:defRPr/>
            </a:pPr>
            <a:r>
              <a:rPr lang="en-US" sz="2800" dirty="0" smtClean="0"/>
              <a:t>testing customizations and configurations </a:t>
            </a:r>
          </a:p>
          <a:p>
            <a:pPr marL="320040" indent="-320040">
              <a:buClr>
                <a:schemeClr val="accent2"/>
              </a:buClr>
              <a:buSzPct val="60000"/>
              <a:buFont typeface="Wingdings"/>
              <a:buChar char=""/>
              <a:defRPr/>
            </a:pPr>
            <a:r>
              <a:rPr lang="en-US" sz="2800" dirty="0" smtClean="0"/>
              <a:t>verifying basic functionality for out-of-the-box features </a:t>
            </a:r>
          </a:p>
          <a:p>
            <a:pPr marL="320040" indent="-320040">
              <a:buClr>
                <a:schemeClr val="accent2"/>
              </a:buClr>
              <a:buSzPct val="60000"/>
              <a:buFont typeface="Wingdings"/>
              <a:buChar char=""/>
              <a:defRPr/>
            </a:pPr>
            <a:r>
              <a:rPr lang="en-US" sz="2800" dirty="0" smtClean="0"/>
              <a:t>coordinating and setting up environments and data for testing </a:t>
            </a:r>
          </a:p>
          <a:p>
            <a:pPr marL="320040" indent="-320040">
              <a:buClr>
                <a:schemeClr val="accent2"/>
              </a:buClr>
              <a:buSzPct val="60000"/>
              <a:buFont typeface="Wingdings"/>
              <a:buChar char=""/>
              <a:defRPr/>
            </a:pPr>
            <a:r>
              <a:rPr lang="en-US" sz="2800" dirty="0" smtClean="0"/>
              <a:t>ensuring team adherence to internal and external controls/regulations/statues</a:t>
            </a: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Testing DW and BI</a:t>
            </a:r>
            <a:endParaRPr lang="en-US" sz="4000"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132</a:t>
            </a:fld>
            <a:endParaRPr lang="en-US" dirty="0"/>
          </a:p>
        </p:txBody>
      </p:sp>
      <p:sp>
        <p:nvSpPr>
          <p:cNvPr id="5" name="Text Placeholder 4"/>
          <p:cNvSpPr>
            <a:spLocks noGrp="1"/>
          </p:cNvSpPr>
          <p:nvPr>
            <p:ph type="body" idx="2"/>
          </p:nvPr>
        </p:nvSpPr>
        <p:spPr>
          <a:xfrm>
            <a:off x="609600" y="1752600"/>
            <a:ext cx="1600200" cy="4495800"/>
          </a:xfrm>
        </p:spPr>
        <p:txBody>
          <a:bodyPr>
            <a:noAutofit/>
          </a:bodyPr>
          <a:lstStyle/>
          <a:p>
            <a:r>
              <a:rPr lang="en-US" sz="1200" dirty="0" smtClean="0"/>
              <a:t>Data Warehouse (DW) testing is generally concerned with quality attributes around how an organization manages data via a central data location. Business Intelligence (BI) testing is generally concerned with the tools and techniques used in spotting, digging-out, and analyzing business data. Testing for DW and BI generally consists of testing ETLs, tables, cubes, and reports. </a:t>
            </a:r>
            <a:endParaRPr lang="en-US" sz="1200" dirty="0"/>
          </a:p>
        </p:txBody>
      </p:sp>
      <p:sp>
        <p:nvSpPr>
          <p:cNvPr id="8" name="Content Placeholder 5"/>
          <p:cNvSpPr txBox="1">
            <a:spLocks/>
          </p:cNvSpPr>
          <p:nvPr/>
        </p:nvSpPr>
        <p:spPr>
          <a:xfrm>
            <a:off x="2438400" y="1752600"/>
            <a:ext cx="6400800" cy="4419600"/>
          </a:xfrm>
          <a:prstGeom prst="rect">
            <a:avLst/>
          </a:prstGeom>
        </p:spPr>
        <p:txBody>
          <a:bodyPr vert="horz">
            <a:noAutofit/>
          </a:bodyPr>
          <a:lstStyle/>
          <a:p>
            <a:pPr marL="320040" lvl="0" indent="-320040">
              <a:buClr>
                <a:schemeClr val="accent2"/>
              </a:buClr>
              <a:buSzPct val="60000"/>
              <a:defRPr/>
            </a:pPr>
            <a:r>
              <a:rPr lang="en-US" sz="1200" b="1" dirty="0" smtClean="0"/>
              <a:t>What makes this testing unique:</a:t>
            </a:r>
          </a:p>
          <a:p>
            <a:pPr marL="320040" lvl="0" indent="-320040">
              <a:buClr>
                <a:schemeClr val="accent2"/>
              </a:buClr>
              <a:buSzPct val="60000"/>
              <a:buFont typeface="Wingdings"/>
              <a:buChar char=""/>
              <a:defRPr/>
            </a:pPr>
            <a:r>
              <a:rPr lang="en-US" sz="1200" dirty="0" smtClean="0"/>
              <a:t>an overwhelming focus on data instead of more common concerns around the user interface</a:t>
            </a:r>
          </a:p>
          <a:p>
            <a:pPr marL="320040" lvl="0" indent="-320040">
              <a:buClr>
                <a:schemeClr val="accent2"/>
              </a:buClr>
              <a:buSzPct val="60000"/>
              <a:buFont typeface="Wingdings"/>
              <a:buChar char=""/>
              <a:defRPr/>
            </a:pPr>
            <a:r>
              <a:rPr lang="en-US" sz="1200" dirty="0" smtClean="0"/>
              <a:t>often testers need to create parallel logic in their test-ware to confirm something is working correctly </a:t>
            </a:r>
          </a:p>
          <a:p>
            <a:pPr marL="320040" lvl="0" indent="-320040">
              <a:buClr>
                <a:schemeClr val="accent2"/>
              </a:buClr>
              <a:buSzPct val="60000"/>
              <a:buFont typeface="Wingdings"/>
              <a:buChar char=""/>
              <a:defRPr/>
            </a:pPr>
            <a:r>
              <a:rPr lang="en-US" sz="1200" dirty="0" smtClean="0"/>
              <a:t>within a specific context/organization, many DW/BI testers develop highly specialized heuristics for knowing if data is accurate and/or complete </a:t>
            </a:r>
          </a:p>
          <a:p>
            <a:pPr marL="320040" lvl="0" indent="-320040">
              <a:buClr>
                <a:schemeClr val="accent2"/>
              </a:buClr>
              <a:buSzPct val="60000"/>
              <a:defRPr/>
            </a:pPr>
            <a:r>
              <a:rPr lang="en-US" sz="1200" b="1" dirty="0" smtClean="0"/>
              <a:t>What you need to know:</a:t>
            </a:r>
          </a:p>
          <a:p>
            <a:pPr marL="320040" indent="-320040">
              <a:buClr>
                <a:schemeClr val="accent2"/>
              </a:buClr>
              <a:buSzPct val="60000"/>
              <a:buFont typeface="Wingdings"/>
              <a:buChar char=""/>
              <a:defRPr/>
            </a:pPr>
            <a:r>
              <a:rPr lang="en-US" sz="1200" dirty="0" smtClean="0"/>
              <a:t>a foundational understanding of the specific domain the DW/BI implementation supports</a:t>
            </a:r>
          </a:p>
          <a:p>
            <a:pPr marL="320040" lvl="0" indent="-320040">
              <a:buClr>
                <a:schemeClr val="accent2"/>
              </a:buClr>
              <a:buSzPct val="60000"/>
              <a:buFont typeface="Wingdings"/>
              <a:buChar char=""/>
              <a:defRPr/>
            </a:pPr>
            <a:r>
              <a:rPr lang="en-US" sz="1200" dirty="0" smtClean="0"/>
              <a:t>SQL (and lots of it), along with a solid understanding of XML and tools/techniques for parsing out fixed-length delimited flat files</a:t>
            </a:r>
          </a:p>
          <a:p>
            <a:pPr marL="320040" lvl="0" indent="-320040">
              <a:buClr>
                <a:schemeClr val="accent2"/>
              </a:buClr>
              <a:buSzPct val="60000"/>
              <a:buFont typeface="Wingdings"/>
              <a:buChar char=""/>
              <a:defRPr/>
            </a:pPr>
            <a:r>
              <a:rPr lang="en-US" sz="1200" dirty="0" smtClean="0"/>
              <a:t>the basic differences between the current common databases and the implications that has on your testing</a:t>
            </a:r>
          </a:p>
          <a:p>
            <a:pPr marL="320040" lvl="0" indent="-320040">
              <a:buClr>
                <a:schemeClr val="accent2"/>
              </a:buClr>
              <a:buSzPct val="60000"/>
              <a:buFont typeface="Wingdings"/>
              <a:buChar char=""/>
              <a:defRPr/>
            </a:pPr>
            <a:r>
              <a:rPr lang="en-US" sz="1200" dirty="0" smtClean="0"/>
              <a:t>a foundational understanding of data visualization, OLAP, and cubes</a:t>
            </a:r>
          </a:p>
          <a:p>
            <a:pPr marL="320040" lvl="0" indent="-320040">
              <a:buClr>
                <a:schemeClr val="accent2"/>
              </a:buClr>
              <a:buSzPct val="60000"/>
              <a:buFont typeface="Wingdings"/>
              <a:buChar char=""/>
              <a:defRPr/>
            </a:pPr>
            <a:r>
              <a:rPr lang="en-US" sz="1200" dirty="0" smtClean="0"/>
              <a:t>depending on the BI platform(s) your company or team leverages, understanding the inner workings of that platform may be critical </a:t>
            </a:r>
          </a:p>
          <a:p>
            <a:pPr marL="320040" lvl="0" indent="-320040">
              <a:buClr>
                <a:schemeClr val="accent2"/>
              </a:buClr>
              <a:buSzPct val="60000"/>
              <a:defRPr/>
            </a:pPr>
            <a:r>
              <a:rPr lang="en-US" sz="1200" b="1" dirty="0" smtClean="0"/>
              <a:t>How you spend your time:</a:t>
            </a:r>
            <a:endParaRPr lang="en-US" sz="1200" dirty="0" smtClean="0"/>
          </a:p>
          <a:p>
            <a:pPr marL="320040" lvl="0" indent="-320040">
              <a:buClr>
                <a:schemeClr val="accent2"/>
              </a:buClr>
              <a:buSzPct val="60000"/>
              <a:buFont typeface="Wingdings"/>
              <a:buChar char=""/>
              <a:defRPr/>
            </a:pPr>
            <a:r>
              <a:rPr lang="en-US" sz="1200" dirty="0" smtClean="0"/>
              <a:t>writing and evaluating SQL queries and other scripts to perform automated data comparisons </a:t>
            </a:r>
          </a:p>
          <a:p>
            <a:pPr marL="320040" lvl="0" indent="-320040">
              <a:buClr>
                <a:schemeClr val="accent2"/>
              </a:buClr>
              <a:buSzPct val="60000"/>
              <a:buFont typeface="Wingdings"/>
              <a:buChar char=""/>
              <a:defRPr/>
            </a:pPr>
            <a:r>
              <a:rPr lang="en-US" sz="1200" dirty="0" smtClean="0"/>
              <a:t>testing ETLs, reports, and data streams</a:t>
            </a:r>
          </a:p>
          <a:p>
            <a:pPr marL="320040" lvl="0" indent="-320040">
              <a:buClr>
                <a:schemeClr val="accent2"/>
              </a:buClr>
              <a:buSzPct val="60000"/>
              <a:buFont typeface="Wingdings"/>
              <a:buChar char=""/>
              <a:defRPr/>
            </a:pPr>
            <a:r>
              <a:rPr lang="en-US" sz="1200" dirty="0" smtClean="0"/>
              <a:t>working with the business and development teams to tune the performance of key reports and processes</a:t>
            </a:r>
          </a:p>
          <a:p>
            <a:pPr marL="320040" lvl="0" indent="-320040">
              <a:buClr>
                <a:schemeClr val="accent2"/>
              </a:buClr>
              <a:buSzPct val="60000"/>
              <a:buFont typeface="Wingdings"/>
              <a:buChar char=""/>
              <a:defRPr/>
            </a:pPr>
            <a:r>
              <a:rPr lang="en-US" sz="1200" dirty="0" smtClean="0"/>
              <a:t>working with the business and development teams to debug inaccuracies or precision issues with data between target and source systems</a:t>
            </a:r>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for Telephony/Voice</a:t>
            </a:r>
            <a:endParaRPr lang="en-US" dirty="0"/>
          </a:p>
        </p:txBody>
      </p:sp>
      <p:sp>
        <p:nvSpPr>
          <p:cNvPr id="3" name="Footer Placeholder 2"/>
          <p:cNvSpPr>
            <a:spLocks noGrp="1"/>
          </p:cNvSpPr>
          <p:nvPr>
            <p:ph type="ftr" sz="quarter" idx="4294967295"/>
          </p:nvPr>
        </p:nvSpPr>
        <p:spPr>
          <a:xfrm>
            <a:off x="609600" y="6477000"/>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133</a:t>
            </a:fld>
            <a:endParaRPr lang="en-US" dirty="0"/>
          </a:p>
        </p:txBody>
      </p:sp>
      <p:sp>
        <p:nvSpPr>
          <p:cNvPr id="5" name="Text Placeholder 4"/>
          <p:cNvSpPr>
            <a:spLocks noGrp="1"/>
          </p:cNvSpPr>
          <p:nvPr>
            <p:ph type="body" idx="2"/>
          </p:nvPr>
        </p:nvSpPr>
        <p:spPr>
          <a:xfrm>
            <a:off x="609600" y="1752600"/>
            <a:ext cx="1600200" cy="4648200"/>
          </a:xfrm>
        </p:spPr>
        <p:txBody>
          <a:bodyPr>
            <a:noAutofit/>
          </a:bodyPr>
          <a:lstStyle/>
          <a:p>
            <a:r>
              <a:rPr lang="en-US" sz="1150" dirty="0" smtClean="0"/>
              <a:t>Testing for telephony is primarily concerned with quality criteria related to the hardware and software required to provide voice communications over distance. Recently, much of that has been generalized to “voice”, where testing may be more focused on software solutions than hardware solutions based on cloud technologies and services.  Often Web and mobile solutions include some aspect of voice testing. </a:t>
            </a:r>
            <a:endParaRPr lang="en-US" sz="1150" dirty="0"/>
          </a:p>
        </p:txBody>
      </p:sp>
      <p:sp>
        <p:nvSpPr>
          <p:cNvPr id="8" name="Content Placeholder 5"/>
          <p:cNvSpPr txBox="1">
            <a:spLocks/>
          </p:cNvSpPr>
          <p:nvPr/>
        </p:nvSpPr>
        <p:spPr>
          <a:xfrm>
            <a:off x="2438400" y="1752600"/>
            <a:ext cx="6400800" cy="4419600"/>
          </a:xfrm>
          <a:prstGeom prst="rect">
            <a:avLst/>
          </a:prstGeom>
        </p:spPr>
        <p:txBody>
          <a:bodyPr vert="horz">
            <a:normAutofit fontScale="92500" lnSpcReduction="10000"/>
          </a:bodyPr>
          <a:lstStyle/>
          <a:p>
            <a:pPr marL="320040" lvl="0" indent="-320040">
              <a:buClr>
                <a:schemeClr val="accent2"/>
              </a:buClr>
              <a:buSzPct val="60000"/>
              <a:defRPr/>
            </a:pPr>
            <a:r>
              <a:rPr lang="en-US" sz="1600" b="1" dirty="0" smtClean="0"/>
              <a:t>What makes this testing unique:</a:t>
            </a:r>
          </a:p>
          <a:p>
            <a:pPr marL="320040" lvl="0" indent="-320040">
              <a:buClr>
                <a:schemeClr val="accent2"/>
              </a:buClr>
              <a:buSzPct val="60000"/>
              <a:buFont typeface="Wingdings"/>
              <a:buChar char=""/>
              <a:defRPr/>
            </a:pPr>
            <a:r>
              <a:rPr lang="en-US" sz="1600" dirty="0" smtClean="0"/>
              <a:t>even basic automation of the primary user interface is difficult and expensive </a:t>
            </a:r>
          </a:p>
          <a:p>
            <a:pPr marL="320040" lvl="0" indent="-320040">
              <a:buClr>
                <a:schemeClr val="accent2"/>
              </a:buClr>
              <a:buSzPct val="60000"/>
              <a:buFont typeface="Wingdings"/>
              <a:buChar char=""/>
              <a:defRPr/>
            </a:pPr>
            <a:r>
              <a:rPr lang="en-US" sz="1600" dirty="0" smtClean="0"/>
              <a:t>there is almost always an integration with at least one other system where data transfers need to occur near-real-time</a:t>
            </a:r>
          </a:p>
          <a:p>
            <a:pPr marL="320040" lvl="0" indent="-320040">
              <a:buClr>
                <a:schemeClr val="accent2"/>
              </a:buClr>
              <a:buSzPct val="60000"/>
              <a:buFont typeface="Wingdings"/>
              <a:buChar char=""/>
              <a:defRPr/>
            </a:pPr>
            <a:r>
              <a:rPr lang="en-US" sz="1600" dirty="0" smtClean="0"/>
              <a:t>in many cases this testing can require specialized hardware, network environments, or utilities </a:t>
            </a:r>
          </a:p>
          <a:p>
            <a:pPr marL="320040" lvl="0" indent="-320040">
              <a:buClr>
                <a:schemeClr val="accent2"/>
              </a:buClr>
              <a:buSzPct val="60000"/>
              <a:defRPr/>
            </a:pPr>
            <a:r>
              <a:rPr lang="en-US" sz="1600" b="1" dirty="0" smtClean="0"/>
              <a:t>What you need to know:</a:t>
            </a:r>
          </a:p>
          <a:p>
            <a:pPr marL="320040" lvl="0" indent="-320040">
              <a:buClr>
                <a:schemeClr val="accent2"/>
              </a:buClr>
              <a:buSzPct val="60000"/>
              <a:buFont typeface="Wingdings"/>
              <a:buChar char=""/>
              <a:defRPr/>
            </a:pPr>
            <a:r>
              <a:rPr lang="en-US" sz="1600" dirty="0" smtClean="0"/>
              <a:t>a foundational understanding of grammars and how voice software works, industry jargon  </a:t>
            </a:r>
          </a:p>
          <a:p>
            <a:pPr marL="320040" lvl="0" indent="-320040">
              <a:buClr>
                <a:schemeClr val="accent2"/>
              </a:buClr>
              <a:buSzPct val="60000"/>
              <a:buFont typeface="Wingdings"/>
              <a:buChar char=""/>
              <a:defRPr/>
            </a:pPr>
            <a:r>
              <a:rPr lang="en-US" sz="1600" dirty="0" smtClean="0"/>
              <a:t>a foundational understanding of basic industry protocols/technologies (TCP/IP, vXML, SSML, SIP, RPC, CTI, DNIS, DTMF, IVR, ASR, etc…) </a:t>
            </a:r>
          </a:p>
          <a:p>
            <a:pPr marL="320040" lvl="0" indent="-320040">
              <a:buClr>
                <a:schemeClr val="accent2"/>
              </a:buClr>
              <a:buSzPct val="60000"/>
              <a:buFont typeface="Wingdings"/>
              <a:buChar char=""/>
              <a:defRPr/>
            </a:pPr>
            <a:r>
              <a:rPr lang="en-US" sz="1600" dirty="0" smtClean="0"/>
              <a:t>modeling techniques that can help you simplify and test complex logic trees with multiple states and entry/exit points </a:t>
            </a:r>
          </a:p>
          <a:p>
            <a:pPr marL="320040" lvl="0" indent="-320040">
              <a:buClr>
                <a:schemeClr val="accent2"/>
              </a:buClr>
              <a:buSzPct val="60000"/>
              <a:defRPr/>
            </a:pPr>
            <a:r>
              <a:rPr lang="en-US" sz="1600" b="1" dirty="0" smtClean="0"/>
              <a:t>How you spend your time:</a:t>
            </a:r>
            <a:endParaRPr lang="en-US" sz="1600" dirty="0" smtClean="0"/>
          </a:p>
          <a:p>
            <a:pPr marL="320040" marR="0" lvl="0" indent="-320040" algn="l" defTabSz="914400" rtl="0" eaLnBrk="1" fontAlgn="auto" latinLnBrk="0" hangingPunct="1">
              <a:lnSpc>
                <a:spcPct val="100000"/>
              </a:lnSpc>
              <a:buClr>
                <a:schemeClr val="accent2"/>
              </a:buClr>
              <a:buSzPct val="60000"/>
              <a:buFont typeface="Wingdings"/>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functional testing, on the phone (or soft-phone)</a:t>
            </a:r>
          </a:p>
          <a:p>
            <a:pPr marL="320040" indent="-320040">
              <a:buClr>
                <a:schemeClr val="accent2"/>
              </a:buClr>
              <a:buSzPct val="60000"/>
              <a:buFont typeface="Wingdings"/>
              <a:buChar char=""/>
            </a:pPr>
            <a:r>
              <a:rPr lang="en-US" sz="1600" dirty="0" smtClean="0"/>
              <a:t>coordinating and setting up environments and data for testing </a:t>
            </a:r>
          </a:p>
          <a:p>
            <a:pPr marL="320040" marR="0" lvl="0" indent="-320040" algn="l" defTabSz="914400" rtl="0" eaLnBrk="1" fontAlgn="auto" latinLnBrk="0" hangingPunct="1">
              <a:lnSpc>
                <a:spcPct val="100000"/>
              </a:lnSpc>
              <a:buClr>
                <a:schemeClr val="accent2"/>
              </a:buClr>
              <a:buSzPct val="60000"/>
              <a:buFont typeface="Wingdings"/>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isolating</a:t>
            </a:r>
            <a:r>
              <a:rPr kumimoji="0" lang="en-US" sz="1600" b="0" i="0" u="none" strike="noStrike" kern="1200" cap="none" spc="0" normalizeH="0" noProof="0" dirty="0" smtClean="0">
                <a:ln>
                  <a:noFill/>
                </a:ln>
                <a:solidFill>
                  <a:schemeClr val="tx1"/>
                </a:solidFill>
                <a:effectLst/>
                <a:uLnTx/>
                <a:uFillTx/>
                <a:latin typeface="+mn-lt"/>
                <a:ea typeface="+mn-ea"/>
                <a:cs typeface="+mn-cs"/>
              </a:rPr>
              <a:t> intermittent problems</a:t>
            </a:r>
          </a:p>
          <a:p>
            <a:pPr marL="320040" marR="0" lvl="0" indent="-320040" algn="l" defTabSz="914400" rtl="0" eaLnBrk="1" fontAlgn="auto" latinLnBrk="0" hangingPunct="1">
              <a:lnSpc>
                <a:spcPct val="100000"/>
              </a:lnSpc>
              <a:buClr>
                <a:schemeClr val="accent2"/>
              </a:buClr>
              <a:buSzPct val="60000"/>
              <a:buFont typeface="Wingdings"/>
              <a:buChar char=""/>
              <a:tabLst/>
              <a:defRPr/>
            </a:pPr>
            <a:r>
              <a:rPr lang="en-US" sz="1600" baseline="0" dirty="0" smtClean="0"/>
              <a:t>coming up with creative ways to perform or coordinate</a:t>
            </a:r>
            <a:r>
              <a:rPr lang="en-US" sz="1600" dirty="0" smtClean="0"/>
              <a:t> targeted performance test scenarios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2" name="Title 1"/>
          <p:cNvSpPr>
            <a:spLocks noGrp="1"/>
          </p:cNvSpPr>
          <p:nvPr>
            <p:ph type="title"/>
          </p:nvPr>
        </p:nvSpPr>
        <p:spPr/>
        <p:txBody>
          <a:bodyPr>
            <a:normAutofit/>
          </a:bodyPr>
          <a:lstStyle/>
          <a:p>
            <a:r>
              <a:rPr lang="en-US" dirty="0" smtClean="0"/>
              <a:t>Managing Testing Projects </a:t>
            </a:r>
            <a:endParaRPr lang="en-US" dirty="0"/>
          </a:p>
        </p:txBody>
      </p:sp>
      <p:sp>
        <p:nvSpPr>
          <p:cNvPr id="4" name="Slide Number Placeholder 3"/>
          <p:cNvSpPr>
            <a:spLocks noGrp="1"/>
          </p:cNvSpPr>
          <p:nvPr>
            <p:ph type="sldNum" sz="quarter" idx="11"/>
          </p:nvPr>
        </p:nvSpPr>
        <p:spPr/>
        <p:txBody>
          <a:bodyPr>
            <a:normAutofit/>
          </a:bodyPr>
          <a:lstStyle/>
          <a:p>
            <a:fld id="{7A7308B0-0963-4AF8-8229-9EF293A0BECF}" type="slidenum">
              <a:rPr lang="en-US" smtClean="0"/>
              <a:pPr/>
              <a:t>134</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Test Planning Process</a:t>
            </a:r>
          </a:p>
        </p:txBody>
      </p:sp>
      <p:sp>
        <p:nvSpPr>
          <p:cNvPr id="15363" name="Rectangle 3"/>
          <p:cNvSpPr>
            <a:spLocks noGrp="1" noChangeArrowheads="1"/>
          </p:cNvSpPr>
          <p:nvPr>
            <p:ph type="body" idx="1"/>
          </p:nvPr>
        </p:nvSpPr>
        <p:spPr/>
        <p:txBody>
          <a:bodyPr/>
          <a:lstStyle/>
          <a:p>
            <a:r>
              <a:rPr lang="en-US" dirty="0"/>
              <a:t>Understand your context</a:t>
            </a:r>
          </a:p>
          <a:p>
            <a:r>
              <a:rPr lang="en-US" dirty="0"/>
              <a:t>Develop a test strategy</a:t>
            </a:r>
          </a:p>
          <a:p>
            <a:r>
              <a:rPr lang="en-US" dirty="0"/>
              <a:t>Estimate the work</a:t>
            </a:r>
          </a:p>
          <a:p>
            <a:r>
              <a:rPr lang="en-US" dirty="0"/>
              <a:t>Develop a schedule</a:t>
            </a:r>
          </a:p>
          <a:p>
            <a:r>
              <a:rPr lang="en-US" dirty="0"/>
              <a:t>Negotiate the scope</a:t>
            </a:r>
          </a:p>
          <a:p>
            <a:r>
              <a:rPr lang="en-US" dirty="0"/>
              <a:t>Plan the details</a:t>
            </a:r>
          </a:p>
          <a:p>
            <a:r>
              <a:rPr lang="en-US" dirty="0"/>
              <a:t>Finalize</a:t>
            </a:r>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Understand your context</a:t>
            </a:r>
          </a:p>
        </p:txBody>
      </p:sp>
      <p:sp>
        <p:nvSpPr>
          <p:cNvPr id="20483" name="Rectangle 3"/>
          <p:cNvSpPr>
            <a:spLocks noGrp="1" noChangeArrowheads="1"/>
          </p:cNvSpPr>
          <p:nvPr>
            <p:ph type="body" idx="1"/>
          </p:nvPr>
        </p:nvSpPr>
        <p:spPr>
          <a:xfrm>
            <a:off x="612648" y="1600200"/>
            <a:ext cx="4492752" cy="4495800"/>
          </a:xfrm>
        </p:spPr>
        <p:txBody>
          <a:bodyPr>
            <a:normAutofit/>
          </a:bodyPr>
          <a:lstStyle/>
          <a:p>
            <a:r>
              <a:rPr lang="en-US" dirty="0"/>
              <a:t>Understand your context before test </a:t>
            </a:r>
            <a:r>
              <a:rPr lang="en-US" dirty="0" smtClean="0"/>
              <a:t>planning</a:t>
            </a:r>
            <a:endParaRPr lang="en-US" dirty="0"/>
          </a:p>
          <a:p>
            <a:r>
              <a:rPr lang="en-US" dirty="0"/>
              <a:t>Context is everything “around” the test </a:t>
            </a:r>
            <a:r>
              <a:rPr lang="en-US" dirty="0" smtClean="0"/>
              <a:t>project</a:t>
            </a:r>
            <a:endParaRPr lang="en-US" dirty="0"/>
          </a:p>
          <a:p>
            <a:r>
              <a:rPr lang="en-US" dirty="0"/>
              <a:t>We need to understand our context so we can identify </a:t>
            </a:r>
            <a:r>
              <a:rPr lang="en-US" dirty="0" smtClean="0"/>
              <a:t>assumptions, </a:t>
            </a:r>
            <a:r>
              <a:rPr lang="en-US" dirty="0"/>
              <a:t>constraints, and </a:t>
            </a:r>
            <a:r>
              <a:rPr lang="en-US" dirty="0" smtClean="0"/>
              <a:t>risks</a:t>
            </a:r>
            <a:endParaRPr lang="en-US" dirty="0"/>
          </a:p>
        </p:txBody>
      </p:sp>
      <p:graphicFrame>
        <p:nvGraphicFramePr>
          <p:cNvPr id="229378" name="Object 2"/>
          <p:cNvGraphicFramePr>
            <a:graphicFrameLocks noChangeAspect="1"/>
          </p:cNvGraphicFramePr>
          <p:nvPr/>
        </p:nvGraphicFramePr>
        <p:xfrm>
          <a:off x="5410200" y="1905000"/>
          <a:ext cx="3136900" cy="4064000"/>
        </p:xfrm>
        <a:graphic>
          <a:graphicData uri="http://schemas.openxmlformats.org/presentationml/2006/ole">
            <mc:AlternateContent xmlns:mc="http://schemas.openxmlformats.org/markup-compatibility/2006">
              <mc:Choice xmlns:v="urn:schemas-microsoft-com:vml" Requires="v">
                <p:oleObj spid="_x0000_s229399" name="Acrobat Document" r:id="rId4" imgW="5829199" imgH="7543800" progId="AcroExch.Document.7">
                  <p:embed/>
                </p:oleObj>
              </mc:Choice>
              <mc:Fallback>
                <p:oleObj name="Acrobat Document" r:id="rId4" imgW="5829199" imgH="75438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905000"/>
                        <a:ext cx="31369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r>
              <a:rPr lang="en-US" sz="4000" dirty="0"/>
              <a:t>Many times, a test strategy will address the following topics</a:t>
            </a:r>
          </a:p>
        </p:txBody>
      </p:sp>
      <p:sp>
        <p:nvSpPr>
          <p:cNvPr id="48131" name="Rectangle 3"/>
          <p:cNvSpPr>
            <a:spLocks noGrp="1" noChangeArrowheads="1"/>
          </p:cNvSpPr>
          <p:nvPr>
            <p:ph type="body" sz="half" idx="1"/>
          </p:nvPr>
        </p:nvSpPr>
        <p:spPr/>
        <p:txBody>
          <a:bodyPr>
            <a:normAutofit/>
          </a:bodyPr>
          <a:lstStyle/>
          <a:p>
            <a:pPr>
              <a:lnSpc>
                <a:spcPct val="90000"/>
              </a:lnSpc>
            </a:pPr>
            <a:r>
              <a:rPr lang="en-US" sz="2400" dirty="0"/>
              <a:t>Scope of the testing</a:t>
            </a:r>
          </a:p>
          <a:p>
            <a:pPr>
              <a:lnSpc>
                <a:spcPct val="90000"/>
              </a:lnSpc>
            </a:pPr>
            <a:r>
              <a:rPr lang="en-US" sz="2400" dirty="0"/>
              <a:t>Quality criteria</a:t>
            </a:r>
          </a:p>
          <a:p>
            <a:pPr>
              <a:lnSpc>
                <a:spcPct val="90000"/>
              </a:lnSpc>
            </a:pPr>
            <a:r>
              <a:rPr lang="en-US" sz="2400" dirty="0"/>
              <a:t>Feature context</a:t>
            </a:r>
          </a:p>
          <a:p>
            <a:pPr lvl="1">
              <a:lnSpc>
                <a:spcPct val="90000"/>
              </a:lnSpc>
            </a:pPr>
            <a:r>
              <a:rPr lang="en-US" sz="2000" dirty="0"/>
              <a:t>Technical architecture</a:t>
            </a:r>
          </a:p>
          <a:p>
            <a:pPr lvl="1">
              <a:lnSpc>
                <a:spcPct val="90000"/>
              </a:lnSpc>
            </a:pPr>
            <a:r>
              <a:rPr lang="en-US" sz="2000" dirty="0"/>
              <a:t>Operating environment</a:t>
            </a:r>
          </a:p>
          <a:p>
            <a:pPr lvl="1">
              <a:lnSpc>
                <a:spcPct val="90000"/>
              </a:lnSpc>
            </a:pPr>
            <a:r>
              <a:rPr lang="en-US" sz="2000" dirty="0"/>
              <a:t>Interaction with other features</a:t>
            </a:r>
          </a:p>
          <a:p>
            <a:pPr lvl="1">
              <a:lnSpc>
                <a:spcPct val="90000"/>
              </a:lnSpc>
            </a:pPr>
            <a:r>
              <a:rPr lang="en-US" sz="2000" dirty="0"/>
              <a:t>Etc…</a:t>
            </a:r>
          </a:p>
          <a:p>
            <a:pPr>
              <a:lnSpc>
                <a:spcPct val="90000"/>
              </a:lnSpc>
            </a:pPr>
            <a:r>
              <a:rPr lang="en-US" sz="2400" dirty="0"/>
              <a:t>Interfaces and system dependencies</a:t>
            </a:r>
          </a:p>
          <a:p>
            <a:pPr>
              <a:lnSpc>
                <a:spcPct val="90000"/>
              </a:lnSpc>
            </a:pPr>
            <a:r>
              <a:rPr lang="en-US" sz="2400" dirty="0"/>
              <a:t>Testing Dependencies / Assumptions / Constraints</a:t>
            </a:r>
          </a:p>
        </p:txBody>
      </p:sp>
      <p:sp>
        <p:nvSpPr>
          <p:cNvPr id="48132" name="Rectangle 4"/>
          <p:cNvSpPr>
            <a:spLocks noGrp="1" noChangeArrowheads="1"/>
          </p:cNvSpPr>
          <p:nvPr>
            <p:ph type="body" sz="half" idx="2"/>
          </p:nvPr>
        </p:nvSpPr>
        <p:spPr/>
        <p:txBody>
          <a:bodyPr>
            <a:normAutofit lnSpcReduction="10000"/>
          </a:bodyPr>
          <a:lstStyle/>
          <a:p>
            <a:pPr>
              <a:lnSpc>
                <a:spcPct val="90000"/>
              </a:lnSpc>
            </a:pPr>
            <a:r>
              <a:rPr lang="en-US" sz="2400" dirty="0"/>
              <a:t>Testing objectives</a:t>
            </a:r>
          </a:p>
          <a:p>
            <a:pPr>
              <a:lnSpc>
                <a:spcPct val="90000"/>
              </a:lnSpc>
            </a:pPr>
            <a:r>
              <a:rPr lang="en-US" sz="2400" dirty="0"/>
              <a:t>Testing approach</a:t>
            </a:r>
          </a:p>
          <a:p>
            <a:pPr lvl="1">
              <a:lnSpc>
                <a:spcPct val="90000"/>
              </a:lnSpc>
            </a:pPr>
            <a:r>
              <a:rPr lang="en-US" sz="2000" dirty="0"/>
              <a:t>Types of testing</a:t>
            </a:r>
          </a:p>
          <a:p>
            <a:pPr lvl="1">
              <a:lnSpc>
                <a:spcPct val="90000"/>
              </a:lnSpc>
            </a:pPr>
            <a:r>
              <a:rPr lang="en-US" sz="2000" dirty="0"/>
              <a:t>Testing methods and procedures</a:t>
            </a:r>
          </a:p>
          <a:p>
            <a:pPr lvl="1">
              <a:lnSpc>
                <a:spcPct val="90000"/>
              </a:lnSpc>
            </a:pPr>
            <a:r>
              <a:rPr lang="en-US" sz="2000" dirty="0"/>
              <a:t>Testing tools</a:t>
            </a:r>
          </a:p>
          <a:p>
            <a:pPr lvl="1">
              <a:lnSpc>
                <a:spcPct val="90000"/>
              </a:lnSpc>
            </a:pPr>
            <a:r>
              <a:rPr lang="en-US" sz="2000" dirty="0"/>
              <a:t>Test data</a:t>
            </a:r>
          </a:p>
          <a:p>
            <a:pPr lvl="1">
              <a:lnSpc>
                <a:spcPct val="90000"/>
              </a:lnSpc>
            </a:pPr>
            <a:r>
              <a:rPr lang="en-US" sz="2000" dirty="0"/>
              <a:t>Traceability</a:t>
            </a:r>
          </a:p>
          <a:p>
            <a:pPr lvl="1">
              <a:lnSpc>
                <a:spcPct val="90000"/>
              </a:lnSpc>
            </a:pPr>
            <a:r>
              <a:rPr lang="en-US" sz="2000" dirty="0"/>
              <a:t>Etc…</a:t>
            </a:r>
          </a:p>
          <a:p>
            <a:pPr>
              <a:lnSpc>
                <a:spcPct val="90000"/>
              </a:lnSpc>
            </a:pPr>
            <a:r>
              <a:rPr lang="en-US" sz="2400" dirty="0"/>
              <a:t>Deliverables</a:t>
            </a:r>
          </a:p>
          <a:p>
            <a:pPr>
              <a:lnSpc>
                <a:spcPct val="90000"/>
              </a:lnSpc>
            </a:pPr>
            <a:r>
              <a:rPr lang="en-US" sz="2400" dirty="0"/>
              <a:t>Resources</a:t>
            </a:r>
          </a:p>
          <a:p>
            <a:pPr>
              <a:lnSpc>
                <a:spcPct val="90000"/>
              </a:lnSpc>
            </a:pPr>
            <a:r>
              <a:rPr lang="en-US" sz="2400" dirty="0"/>
              <a:t>Timelines</a:t>
            </a:r>
          </a:p>
          <a:p>
            <a:pPr>
              <a:lnSpc>
                <a:spcPct val="90000"/>
              </a:lnSpc>
            </a:pPr>
            <a:r>
              <a:rPr lang="en-US" sz="2400" dirty="0"/>
              <a:t>Risks and Contingencies</a:t>
            </a:r>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dirty="0"/>
              <a:t>Writing the test strategy</a:t>
            </a:r>
          </a:p>
        </p:txBody>
      </p:sp>
      <p:graphicFrame>
        <p:nvGraphicFramePr>
          <p:cNvPr id="4" name="Diagram 3"/>
          <p:cNvGraphicFramePr/>
          <p:nvPr/>
        </p:nvGraphicFramePr>
        <p:xfrm>
          <a:off x="0" y="1600200"/>
          <a:ext cx="9144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4000" dirty="0"/>
              <a:t>An example Test Strategy TOC</a:t>
            </a:r>
          </a:p>
        </p:txBody>
      </p:sp>
      <p:sp>
        <p:nvSpPr>
          <p:cNvPr id="50180" name="Rectangle 4"/>
          <p:cNvSpPr>
            <a:spLocks noGrp="1" noChangeArrowheads="1"/>
          </p:cNvSpPr>
          <p:nvPr>
            <p:ph type="body" sz="half" idx="1"/>
          </p:nvPr>
        </p:nvSpPr>
        <p:spPr>
          <a:xfrm>
            <a:off x="0" y="1546225"/>
            <a:ext cx="3238500" cy="4751387"/>
          </a:xfrm>
        </p:spPr>
        <p:txBody>
          <a:bodyPr>
            <a:noAutofit/>
          </a:bodyPr>
          <a:lstStyle/>
          <a:p>
            <a:pPr>
              <a:spcBef>
                <a:spcPts val="0"/>
              </a:spcBef>
              <a:buFont typeface="Wingdings" charset="2"/>
              <a:buNone/>
            </a:pPr>
            <a:r>
              <a:rPr lang="en-US" sz="1300" dirty="0">
                <a:latin typeface="Tahoma"/>
                <a:cs typeface="Tahoma"/>
              </a:rPr>
              <a:t>1.	INTRODUCTION	</a:t>
            </a:r>
          </a:p>
          <a:p>
            <a:pPr>
              <a:spcBef>
                <a:spcPts val="0"/>
              </a:spcBef>
              <a:buFont typeface="Wingdings" charset="2"/>
              <a:buNone/>
            </a:pPr>
            <a:r>
              <a:rPr lang="en-US" sz="1300" dirty="0">
                <a:latin typeface="Tahoma"/>
                <a:cs typeface="Tahoma"/>
              </a:rPr>
              <a:t>1.1	PURPOSE	</a:t>
            </a:r>
          </a:p>
          <a:p>
            <a:pPr>
              <a:spcBef>
                <a:spcPts val="0"/>
              </a:spcBef>
              <a:buFont typeface="Wingdings" charset="2"/>
              <a:buNone/>
            </a:pPr>
            <a:r>
              <a:rPr lang="en-US" sz="1300" dirty="0">
                <a:latin typeface="Tahoma"/>
                <a:cs typeface="Tahoma"/>
              </a:rPr>
              <a:t>1.2	BACKGROUND	</a:t>
            </a:r>
          </a:p>
          <a:p>
            <a:pPr>
              <a:spcBef>
                <a:spcPts val="0"/>
              </a:spcBef>
              <a:buFont typeface="Wingdings" charset="2"/>
              <a:buNone/>
            </a:pPr>
            <a:r>
              <a:rPr lang="en-US" sz="1300" dirty="0">
                <a:latin typeface="Tahoma"/>
                <a:cs typeface="Tahoma"/>
              </a:rPr>
              <a:t>1.3	SCOPE	</a:t>
            </a:r>
          </a:p>
          <a:p>
            <a:pPr>
              <a:spcBef>
                <a:spcPts val="0"/>
              </a:spcBef>
              <a:buFont typeface="Wingdings" charset="2"/>
              <a:buNone/>
            </a:pPr>
            <a:r>
              <a:rPr lang="en-US" sz="1300" dirty="0">
                <a:latin typeface="Tahoma"/>
                <a:cs typeface="Tahoma"/>
              </a:rPr>
              <a:t>1.4	TYPES OF TESTING	</a:t>
            </a:r>
          </a:p>
          <a:p>
            <a:pPr>
              <a:spcBef>
                <a:spcPts val="0"/>
              </a:spcBef>
              <a:buFont typeface="Wingdings" charset="2"/>
              <a:buNone/>
            </a:pPr>
            <a:r>
              <a:rPr lang="en-US" sz="1300" dirty="0">
                <a:latin typeface="Tahoma"/>
                <a:cs typeface="Tahoma"/>
              </a:rPr>
              <a:t>1.5	REFERENCES	</a:t>
            </a:r>
          </a:p>
          <a:p>
            <a:pPr>
              <a:spcBef>
                <a:spcPts val="0"/>
              </a:spcBef>
              <a:buFont typeface="Wingdings" charset="2"/>
              <a:buNone/>
            </a:pPr>
            <a:endParaRPr lang="en-US" sz="1300" dirty="0">
              <a:latin typeface="Tahoma"/>
              <a:cs typeface="Tahoma"/>
            </a:endParaRPr>
          </a:p>
          <a:p>
            <a:pPr>
              <a:spcBef>
                <a:spcPts val="0"/>
              </a:spcBef>
              <a:buFont typeface="Wingdings" charset="2"/>
              <a:buNone/>
            </a:pPr>
            <a:r>
              <a:rPr lang="en-US" sz="1300" dirty="0">
                <a:latin typeface="Tahoma"/>
                <a:cs typeface="Tahoma"/>
              </a:rPr>
              <a:t>2.	FEATURES FOR TEST	</a:t>
            </a:r>
          </a:p>
          <a:p>
            <a:pPr>
              <a:spcBef>
                <a:spcPts val="0"/>
              </a:spcBef>
              <a:buFont typeface="Wingdings" charset="2"/>
              <a:buNone/>
            </a:pPr>
            <a:r>
              <a:rPr lang="en-US" sz="1300" dirty="0">
                <a:latin typeface="Tahoma"/>
                <a:cs typeface="Tahoma"/>
              </a:rPr>
              <a:t>2.1	FEATURE CONTEXT	</a:t>
            </a:r>
          </a:p>
          <a:p>
            <a:pPr>
              <a:spcBef>
                <a:spcPts val="0"/>
              </a:spcBef>
              <a:buFont typeface="Wingdings" charset="2"/>
              <a:buNone/>
            </a:pPr>
            <a:r>
              <a:rPr lang="en-US" sz="1300" dirty="0">
                <a:latin typeface="Tahoma"/>
                <a:cs typeface="Tahoma"/>
              </a:rPr>
              <a:t>2.2	TEST OBJECTIVES	</a:t>
            </a:r>
          </a:p>
          <a:p>
            <a:pPr>
              <a:spcBef>
                <a:spcPts val="0"/>
              </a:spcBef>
              <a:buFont typeface="Wingdings" charset="2"/>
              <a:buNone/>
            </a:pPr>
            <a:r>
              <a:rPr lang="en-US" sz="1300" dirty="0">
                <a:latin typeface="Tahoma"/>
                <a:cs typeface="Tahoma"/>
              </a:rPr>
              <a:t>2.2.1 Integration Test Objectives	</a:t>
            </a:r>
          </a:p>
          <a:p>
            <a:pPr>
              <a:spcBef>
                <a:spcPts val="0"/>
              </a:spcBef>
              <a:buFont typeface="Wingdings" charset="2"/>
              <a:buNone/>
            </a:pPr>
            <a:r>
              <a:rPr lang="en-US" sz="1300" dirty="0">
                <a:latin typeface="Tahoma"/>
                <a:cs typeface="Tahoma"/>
              </a:rPr>
              <a:t>2.2.2 End-to-End Test Objectives</a:t>
            </a:r>
          </a:p>
          <a:p>
            <a:pPr>
              <a:spcBef>
                <a:spcPts val="0"/>
              </a:spcBef>
              <a:buFont typeface="Wingdings" charset="2"/>
              <a:buNone/>
            </a:pPr>
            <a:r>
              <a:rPr lang="en-US" sz="1300" dirty="0">
                <a:latin typeface="Tahoma"/>
                <a:cs typeface="Tahoma"/>
              </a:rPr>
              <a:t>2.2.3 Performance Test Objectives</a:t>
            </a:r>
          </a:p>
          <a:p>
            <a:pPr>
              <a:spcBef>
                <a:spcPts val="0"/>
              </a:spcBef>
              <a:buFont typeface="Wingdings" charset="2"/>
              <a:buNone/>
            </a:pPr>
            <a:r>
              <a:rPr lang="en-US" sz="1300" dirty="0">
                <a:latin typeface="Tahoma"/>
                <a:cs typeface="Tahoma"/>
              </a:rPr>
              <a:t>2.2.4 Regression Test Objectives</a:t>
            </a:r>
          </a:p>
          <a:p>
            <a:pPr>
              <a:spcBef>
                <a:spcPts val="0"/>
              </a:spcBef>
              <a:buFont typeface="Wingdings" charset="2"/>
              <a:buNone/>
            </a:pPr>
            <a:r>
              <a:rPr lang="en-US" sz="1300" dirty="0">
                <a:latin typeface="Tahoma"/>
                <a:cs typeface="Tahoma"/>
              </a:rPr>
              <a:t>2.2.5 User Acceptance Test Objectives</a:t>
            </a:r>
          </a:p>
          <a:p>
            <a:pPr>
              <a:spcBef>
                <a:spcPts val="0"/>
              </a:spcBef>
              <a:buFont typeface="Wingdings" charset="2"/>
              <a:buNone/>
            </a:pPr>
            <a:r>
              <a:rPr lang="en-US" sz="1300" dirty="0">
                <a:latin typeface="Tahoma"/>
                <a:cs typeface="Tahoma"/>
              </a:rPr>
              <a:t>2.3	EXCLUSIONS	</a:t>
            </a:r>
          </a:p>
          <a:p>
            <a:pPr>
              <a:spcBef>
                <a:spcPts val="0"/>
              </a:spcBef>
              <a:buFont typeface="Wingdings" charset="2"/>
              <a:buNone/>
            </a:pPr>
            <a:endParaRPr lang="en-US" sz="1300" dirty="0">
              <a:latin typeface="Tahoma"/>
              <a:cs typeface="Tahoma"/>
            </a:endParaRPr>
          </a:p>
          <a:p>
            <a:pPr>
              <a:spcBef>
                <a:spcPts val="0"/>
              </a:spcBef>
              <a:buFont typeface="Wingdings" charset="2"/>
              <a:buNone/>
            </a:pPr>
            <a:r>
              <a:rPr lang="en-US" sz="1300" dirty="0">
                <a:latin typeface="Tahoma"/>
                <a:cs typeface="Tahoma"/>
              </a:rPr>
              <a:t>3.	INTERFACES &amp; DEPENDENCIE	</a:t>
            </a:r>
          </a:p>
          <a:p>
            <a:pPr>
              <a:spcBef>
                <a:spcPts val="0"/>
              </a:spcBef>
              <a:buFont typeface="Wingdings" charset="2"/>
              <a:buNone/>
            </a:pPr>
            <a:r>
              <a:rPr lang="en-US" sz="1300" dirty="0">
                <a:latin typeface="Tahoma"/>
                <a:cs typeface="Tahoma"/>
              </a:rPr>
              <a:t>3.1	SERVICE </a:t>
            </a:r>
            <a:r>
              <a:rPr lang="en-US" sz="1300" dirty="0" smtClean="0">
                <a:latin typeface="Tahoma"/>
                <a:cs typeface="Tahoma"/>
              </a:rPr>
              <a:t>INTERFACES</a:t>
            </a:r>
          </a:p>
          <a:p>
            <a:pPr>
              <a:spcBef>
                <a:spcPts val="0"/>
              </a:spcBef>
              <a:buNone/>
            </a:pPr>
            <a:r>
              <a:rPr lang="en-US" sz="1300" dirty="0">
                <a:latin typeface="Tahoma"/>
                <a:cs typeface="Tahoma"/>
              </a:rPr>
              <a:t>3.2	SYSTEM INTERFACES</a:t>
            </a:r>
          </a:p>
          <a:p>
            <a:pPr>
              <a:spcBef>
                <a:spcPts val="0"/>
              </a:spcBef>
              <a:buFont typeface="Wingdings" charset="2"/>
              <a:buNone/>
            </a:pPr>
            <a:r>
              <a:rPr lang="en-US" sz="1300" dirty="0">
                <a:latin typeface="Tahoma"/>
                <a:cs typeface="Tahoma"/>
              </a:rPr>
              <a:t>3.3	DEPENDENCIES</a:t>
            </a:r>
          </a:p>
        </p:txBody>
      </p:sp>
      <p:sp>
        <p:nvSpPr>
          <p:cNvPr id="50181" name="Rectangle 5"/>
          <p:cNvSpPr>
            <a:spLocks noGrp="1" noChangeArrowheads="1"/>
          </p:cNvSpPr>
          <p:nvPr>
            <p:ph type="body" sz="half" idx="2"/>
          </p:nvPr>
        </p:nvSpPr>
        <p:spPr>
          <a:xfrm>
            <a:off x="3276600" y="1573212"/>
            <a:ext cx="3238500" cy="4751388"/>
          </a:xfrm>
        </p:spPr>
        <p:txBody>
          <a:bodyPr>
            <a:normAutofit/>
          </a:bodyPr>
          <a:lstStyle/>
          <a:p>
            <a:pPr>
              <a:spcBef>
                <a:spcPts val="0"/>
              </a:spcBef>
              <a:buFont typeface="Wingdings" charset="2"/>
              <a:buNone/>
            </a:pPr>
            <a:r>
              <a:rPr lang="en-US" sz="1300" dirty="0" smtClean="0">
                <a:latin typeface="Tahoma"/>
                <a:cs typeface="Tahoma"/>
              </a:rPr>
              <a:t>3.4</a:t>
            </a:r>
            <a:r>
              <a:rPr lang="en-US" sz="1300" dirty="0">
                <a:latin typeface="Tahoma"/>
                <a:cs typeface="Tahoma"/>
              </a:rPr>
              <a:t>	ASSUMPTIONS	</a:t>
            </a:r>
          </a:p>
          <a:p>
            <a:pPr>
              <a:spcBef>
                <a:spcPts val="0"/>
              </a:spcBef>
              <a:buFont typeface="Wingdings" charset="2"/>
              <a:buNone/>
            </a:pPr>
            <a:r>
              <a:rPr lang="en-US" sz="1300" dirty="0">
                <a:latin typeface="Tahoma"/>
                <a:cs typeface="Tahoma"/>
              </a:rPr>
              <a:t>3.5	CONSTRAINTS</a:t>
            </a:r>
          </a:p>
          <a:p>
            <a:pPr>
              <a:spcBef>
                <a:spcPts val="0"/>
              </a:spcBef>
              <a:buFont typeface="Wingdings" charset="2"/>
              <a:buNone/>
            </a:pPr>
            <a:endParaRPr lang="en-US" sz="1300" dirty="0" smtClean="0">
              <a:latin typeface="Tahoma"/>
              <a:cs typeface="Tahoma"/>
            </a:endParaRPr>
          </a:p>
          <a:p>
            <a:pPr>
              <a:spcBef>
                <a:spcPts val="0"/>
              </a:spcBef>
              <a:buFont typeface="Wingdings" charset="2"/>
              <a:buNone/>
            </a:pPr>
            <a:r>
              <a:rPr lang="en-US" sz="1300" dirty="0" smtClean="0">
                <a:latin typeface="Tahoma"/>
                <a:cs typeface="Tahoma"/>
              </a:rPr>
              <a:t>4</a:t>
            </a:r>
            <a:r>
              <a:rPr lang="en-US" sz="1300" dirty="0">
                <a:latin typeface="Tahoma"/>
                <a:cs typeface="Tahoma"/>
              </a:rPr>
              <a:t>.	TEST APPROACH	</a:t>
            </a:r>
          </a:p>
          <a:p>
            <a:pPr>
              <a:spcBef>
                <a:spcPts val="0"/>
              </a:spcBef>
              <a:buFont typeface="Wingdings" charset="2"/>
              <a:buNone/>
            </a:pPr>
            <a:r>
              <a:rPr lang="en-US" sz="1300" dirty="0">
                <a:latin typeface="Tahoma"/>
                <a:cs typeface="Tahoma"/>
              </a:rPr>
              <a:t>4.1	TEST METHODS &amp; PROCEDURES</a:t>
            </a:r>
          </a:p>
          <a:p>
            <a:pPr>
              <a:spcBef>
                <a:spcPts val="0"/>
              </a:spcBef>
              <a:buFont typeface="Wingdings" charset="2"/>
              <a:buNone/>
            </a:pPr>
            <a:r>
              <a:rPr lang="en-US" sz="1300" dirty="0">
                <a:latin typeface="Tahoma"/>
                <a:cs typeface="Tahoma"/>
              </a:rPr>
              <a:t>4.1.1 Integration Testing Approach</a:t>
            </a:r>
          </a:p>
          <a:p>
            <a:pPr>
              <a:spcBef>
                <a:spcPts val="0"/>
              </a:spcBef>
              <a:buFont typeface="Wingdings" charset="2"/>
              <a:buNone/>
            </a:pPr>
            <a:r>
              <a:rPr lang="en-US" sz="1300" dirty="0">
                <a:latin typeface="Tahoma"/>
                <a:cs typeface="Tahoma"/>
              </a:rPr>
              <a:t>4.1.2 End-to-End Testing Approach</a:t>
            </a:r>
          </a:p>
          <a:p>
            <a:pPr>
              <a:spcBef>
                <a:spcPts val="0"/>
              </a:spcBef>
              <a:buFont typeface="Wingdings" charset="2"/>
              <a:buNone/>
            </a:pPr>
            <a:r>
              <a:rPr lang="en-US" sz="1300" dirty="0">
                <a:latin typeface="Tahoma"/>
                <a:cs typeface="Tahoma"/>
              </a:rPr>
              <a:t>4.1.3 Performance Testing Approach</a:t>
            </a:r>
          </a:p>
          <a:p>
            <a:pPr>
              <a:spcBef>
                <a:spcPts val="0"/>
              </a:spcBef>
              <a:buFont typeface="Wingdings" charset="2"/>
              <a:buNone/>
            </a:pPr>
            <a:r>
              <a:rPr lang="en-US" sz="1300" dirty="0">
                <a:latin typeface="Tahoma"/>
                <a:cs typeface="Tahoma"/>
              </a:rPr>
              <a:t>4.1.4 Regression Testing Approach</a:t>
            </a:r>
          </a:p>
          <a:p>
            <a:pPr>
              <a:spcBef>
                <a:spcPts val="0"/>
              </a:spcBef>
              <a:buFont typeface="Wingdings" charset="2"/>
              <a:buNone/>
            </a:pPr>
            <a:r>
              <a:rPr lang="en-US" sz="1300" dirty="0">
                <a:latin typeface="Tahoma"/>
                <a:cs typeface="Tahoma"/>
              </a:rPr>
              <a:t>4.1.5 User Acceptance Testing Approach</a:t>
            </a:r>
          </a:p>
          <a:p>
            <a:pPr>
              <a:spcBef>
                <a:spcPts val="0"/>
              </a:spcBef>
              <a:buFont typeface="Wingdings" charset="2"/>
              <a:buNone/>
            </a:pPr>
            <a:r>
              <a:rPr lang="en-US" sz="1300" dirty="0">
                <a:latin typeface="Tahoma"/>
                <a:cs typeface="Tahoma"/>
              </a:rPr>
              <a:t>4.2	TEST CASE TRACEABILITY	</a:t>
            </a:r>
          </a:p>
          <a:p>
            <a:pPr>
              <a:spcBef>
                <a:spcPts val="0"/>
              </a:spcBef>
              <a:buFont typeface="Wingdings" charset="2"/>
              <a:buNone/>
            </a:pPr>
            <a:endParaRPr lang="en-US" sz="1300" dirty="0">
              <a:latin typeface="Tahoma"/>
              <a:cs typeface="Tahoma"/>
            </a:endParaRPr>
          </a:p>
          <a:p>
            <a:pPr>
              <a:spcBef>
                <a:spcPts val="0"/>
              </a:spcBef>
              <a:buFont typeface="Wingdings" charset="2"/>
              <a:buNone/>
            </a:pPr>
            <a:r>
              <a:rPr lang="en-US" sz="1300" dirty="0">
                <a:latin typeface="Tahoma"/>
                <a:cs typeface="Tahoma"/>
              </a:rPr>
              <a:t>5.	DELIVERABLES</a:t>
            </a:r>
          </a:p>
          <a:p>
            <a:pPr>
              <a:spcBef>
                <a:spcPts val="0"/>
              </a:spcBef>
              <a:buFont typeface="Wingdings" charset="2"/>
              <a:buNone/>
            </a:pPr>
            <a:r>
              <a:rPr lang="en-US" sz="1300" dirty="0">
                <a:latin typeface="Tahoma"/>
                <a:cs typeface="Tahoma"/>
              </a:rPr>
              <a:t>5.1	TEST STRATEGY	</a:t>
            </a:r>
          </a:p>
          <a:p>
            <a:pPr>
              <a:spcBef>
                <a:spcPts val="0"/>
              </a:spcBef>
              <a:buFont typeface="Wingdings" charset="2"/>
              <a:buNone/>
            </a:pPr>
            <a:r>
              <a:rPr lang="en-US" sz="1300" dirty="0">
                <a:latin typeface="Tahoma"/>
                <a:cs typeface="Tahoma"/>
              </a:rPr>
              <a:t>5.2	TEST PLAN	</a:t>
            </a:r>
          </a:p>
          <a:p>
            <a:pPr>
              <a:spcBef>
                <a:spcPts val="0"/>
              </a:spcBef>
              <a:buFont typeface="Wingdings" charset="2"/>
              <a:buNone/>
            </a:pPr>
            <a:r>
              <a:rPr lang="en-US" sz="1300" dirty="0">
                <a:latin typeface="Tahoma"/>
                <a:cs typeface="Tahoma"/>
              </a:rPr>
              <a:t>5.3	TEST CASE SCRIPTS (TEST PROCEDURE)</a:t>
            </a:r>
          </a:p>
          <a:p>
            <a:pPr>
              <a:spcBef>
                <a:spcPts val="0"/>
              </a:spcBef>
              <a:buFont typeface="Wingdings" charset="2"/>
              <a:buNone/>
            </a:pPr>
            <a:r>
              <a:rPr lang="en-US" sz="1300" dirty="0">
                <a:latin typeface="Tahoma"/>
                <a:cs typeface="Tahoma"/>
              </a:rPr>
              <a:t>5.4	AUTOMATED / PERFORMANCE TEST SCRIPTS</a:t>
            </a:r>
          </a:p>
          <a:p>
            <a:pPr>
              <a:spcBef>
                <a:spcPts val="0"/>
              </a:spcBef>
              <a:buFont typeface="Wingdings" charset="2"/>
              <a:buNone/>
            </a:pPr>
            <a:r>
              <a:rPr lang="en-US" sz="1300" dirty="0">
                <a:latin typeface="Tahoma"/>
                <a:cs typeface="Tahoma"/>
              </a:rPr>
              <a:t>5.5	TRACEABILITY </a:t>
            </a:r>
            <a:r>
              <a:rPr lang="en-US" sz="1300" dirty="0" smtClean="0">
                <a:latin typeface="Tahoma"/>
                <a:cs typeface="Tahoma"/>
              </a:rPr>
              <a:t>MATRIX</a:t>
            </a:r>
          </a:p>
          <a:p>
            <a:pPr>
              <a:spcBef>
                <a:spcPts val="0"/>
              </a:spcBef>
              <a:buNone/>
            </a:pPr>
            <a:r>
              <a:rPr lang="en-US" sz="1300" dirty="0">
                <a:latin typeface="Tahoma"/>
                <a:cs typeface="Tahoma"/>
              </a:rPr>
              <a:t>5.6	TEST </a:t>
            </a:r>
            <a:r>
              <a:rPr lang="en-US" sz="1300" dirty="0" smtClean="0">
                <a:latin typeface="Tahoma"/>
                <a:cs typeface="Tahoma"/>
              </a:rPr>
              <a:t>LOGS</a:t>
            </a:r>
          </a:p>
          <a:p>
            <a:pPr>
              <a:spcBef>
                <a:spcPts val="0"/>
              </a:spcBef>
              <a:buNone/>
            </a:pPr>
            <a:r>
              <a:rPr lang="en-US" sz="1300" dirty="0" smtClean="0">
                <a:latin typeface="Tahoma"/>
                <a:cs typeface="Tahoma"/>
              </a:rPr>
              <a:t>5.7</a:t>
            </a:r>
            <a:r>
              <a:rPr lang="en-US" sz="1300" dirty="0">
                <a:latin typeface="Tahoma"/>
                <a:cs typeface="Tahoma"/>
              </a:rPr>
              <a:t>	DEFECT </a:t>
            </a:r>
            <a:r>
              <a:rPr lang="en-US" sz="1300" dirty="0" smtClean="0">
                <a:latin typeface="Tahoma"/>
                <a:cs typeface="Tahoma"/>
              </a:rPr>
              <a:t>REPORTS</a:t>
            </a:r>
            <a:endParaRPr lang="en-US" sz="1300" dirty="0">
              <a:latin typeface="Tahoma"/>
              <a:cs typeface="Tahoma"/>
            </a:endParaRPr>
          </a:p>
        </p:txBody>
      </p:sp>
      <p:sp>
        <p:nvSpPr>
          <p:cNvPr id="50182" name="Rectangle 6"/>
          <p:cNvSpPr>
            <a:spLocks noChangeArrowheads="1"/>
          </p:cNvSpPr>
          <p:nvPr/>
        </p:nvSpPr>
        <p:spPr bwMode="auto">
          <a:xfrm>
            <a:off x="6743700" y="1573212"/>
            <a:ext cx="2400300" cy="4751388"/>
          </a:xfrm>
          <a:prstGeom prst="rect">
            <a:avLst/>
          </a:prstGeom>
          <a:noFill/>
          <a:ln w="9525">
            <a:noFill/>
            <a:miter lim="800000"/>
            <a:headEnd/>
            <a:tailEnd/>
          </a:ln>
          <a:effectLst>
            <a:outerShdw dist="35921" dir="2700000" algn="ctr" rotWithShape="0">
              <a:schemeClr val="bg1"/>
            </a:outerShdw>
          </a:effectLst>
        </p:spPr>
        <p:txBody>
          <a:bodyPr/>
          <a:lstStyle/>
          <a:p>
            <a:pPr marL="342900" indent="-342900">
              <a:buClr>
                <a:schemeClr val="accent1"/>
              </a:buClr>
              <a:buSzPct val="75000"/>
            </a:pPr>
            <a:r>
              <a:rPr lang="en-US" sz="1300" dirty="0">
                <a:latin typeface="Tahoma"/>
                <a:cs typeface="Tahoma"/>
              </a:rPr>
              <a:t>5.8	REPORTING ON TEST COVERAGE</a:t>
            </a:r>
          </a:p>
          <a:p>
            <a:pPr marL="342900" indent="-342900">
              <a:buClr>
                <a:schemeClr val="accent1"/>
              </a:buClr>
              <a:buSzPct val="75000"/>
              <a:buFont typeface="Wingdings" charset="2"/>
              <a:buNone/>
            </a:pPr>
            <a:r>
              <a:rPr lang="en-US" sz="1300" dirty="0" smtClean="0">
                <a:latin typeface="Tahoma"/>
                <a:cs typeface="Tahoma"/>
              </a:rPr>
              <a:t>5.9 </a:t>
            </a:r>
            <a:r>
              <a:rPr lang="en-US" sz="1300" dirty="0">
                <a:latin typeface="Tahoma"/>
                <a:cs typeface="Tahoma"/>
              </a:rPr>
              <a:t>	TEST SUMMARY REPORT</a:t>
            </a:r>
          </a:p>
          <a:p>
            <a:pPr>
              <a:buFont typeface="Wingdings" charset="2"/>
              <a:buNone/>
            </a:pPr>
            <a:endParaRPr lang="en-US" sz="1300" dirty="0">
              <a:latin typeface="Tahoma"/>
              <a:cs typeface="Tahoma"/>
            </a:endParaRPr>
          </a:p>
          <a:p>
            <a:pPr marL="342900" indent="-342900">
              <a:buClr>
                <a:schemeClr val="accent1"/>
              </a:buClr>
              <a:buSzPct val="75000"/>
              <a:buFont typeface="Wingdings" charset="2"/>
              <a:buNone/>
            </a:pPr>
            <a:r>
              <a:rPr kumimoji="1" lang="en-US" sz="1300" dirty="0" smtClean="0">
                <a:latin typeface="Tahoma"/>
                <a:cs typeface="Tahoma"/>
              </a:rPr>
              <a:t>6</a:t>
            </a:r>
            <a:r>
              <a:rPr kumimoji="1" lang="en-US" sz="1300" dirty="0">
                <a:latin typeface="Tahoma"/>
                <a:cs typeface="Tahoma"/>
              </a:rPr>
              <a:t>.	RESOURCES</a:t>
            </a:r>
          </a:p>
          <a:p>
            <a:pPr marL="342900" indent="-342900">
              <a:buClr>
                <a:schemeClr val="accent1"/>
              </a:buClr>
              <a:buSzPct val="75000"/>
              <a:buFont typeface="Wingdings" charset="2"/>
              <a:buNone/>
            </a:pPr>
            <a:r>
              <a:rPr kumimoji="1" lang="en-US" sz="1300" dirty="0">
                <a:latin typeface="Tahoma"/>
                <a:cs typeface="Tahoma"/>
              </a:rPr>
              <a:t>6.1	PERSONNEL	</a:t>
            </a:r>
          </a:p>
          <a:p>
            <a:pPr marL="342900" indent="-342900">
              <a:buClr>
                <a:schemeClr val="accent1"/>
              </a:buClr>
              <a:buSzPct val="75000"/>
              <a:buFont typeface="Wingdings" charset="2"/>
              <a:buNone/>
            </a:pPr>
            <a:r>
              <a:rPr kumimoji="1" lang="en-US" sz="1300" dirty="0">
                <a:latin typeface="Tahoma"/>
                <a:cs typeface="Tahoma"/>
              </a:rPr>
              <a:t>6.2	TRAINING NEEDS	</a:t>
            </a:r>
          </a:p>
          <a:p>
            <a:pPr marL="342900" indent="-342900">
              <a:buClr>
                <a:schemeClr val="accent1"/>
              </a:buClr>
              <a:buSzPct val="75000"/>
              <a:buFont typeface="Wingdings" charset="2"/>
              <a:buNone/>
            </a:pPr>
            <a:r>
              <a:rPr kumimoji="1" lang="en-US" sz="1300" dirty="0">
                <a:latin typeface="Tahoma"/>
                <a:cs typeface="Tahoma"/>
              </a:rPr>
              <a:t>6.3	TOOLS	</a:t>
            </a:r>
          </a:p>
          <a:p>
            <a:pPr marL="342900" indent="-342900">
              <a:buClr>
                <a:schemeClr val="accent1"/>
              </a:buClr>
              <a:buSzPct val="75000"/>
              <a:buFont typeface="Wingdings" charset="2"/>
              <a:buNone/>
            </a:pPr>
            <a:r>
              <a:rPr kumimoji="1" lang="en-US" sz="1300" dirty="0">
                <a:latin typeface="Tahoma"/>
                <a:cs typeface="Tahoma"/>
              </a:rPr>
              <a:t>6.4	TEST </a:t>
            </a:r>
            <a:r>
              <a:rPr kumimoji="1" lang="en-US" sz="1300" dirty="0" smtClean="0">
                <a:latin typeface="Tahoma"/>
                <a:cs typeface="Tahoma"/>
              </a:rPr>
              <a:t>ENVIRONMENT</a:t>
            </a:r>
            <a:endParaRPr kumimoji="1" lang="en-US" sz="1300" dirty="0">
              <a:latin typeface="Tahoma"/>
              <a:cs typeface="Tahoma"/>
            </a:endParaRPr>
          </a:p>
          <a:p>
            <a:pPr marL="342900" indent="-342900">
              <a:buClr>
                <a:schemeClr val="accent1"/>
              </a:buClr>
              <a:buSzPct val="75000"/>
              <a:buFont typeface="Wingdings" charset="2"/>
              <a:buNone/>
            </a:pPr>
            <a:r>
              <a:rPr kumimoji="1" lang="en-US" sz="1300" dirty="0">
                <a:latin typeface="Tahoma"/>
                <a:cs typeface="Tahoma"/>
              </a:rPr>
              <a:t>6.5	DOCUMENTING </a:t>
            </a:r>
            <a:r>
              <a:rPr kumimoji="1" lang="en-US" sz="1300" dirty="0" smtClean="0">
                <a:latin typeface="Tahoma"/>
                <a:cs typeface="Tahoma"/>
              </a:rPr>
              <a:t>DEFECTS</a:t>
            </a:r>
            <a:endParaRPr kumimoji="1" lang="en-US" sz="1300" dirty="0">
              <a:latin typeface="Tahoma"/>
              <a:cs typeface="Tahoma"/>
            </a:endParaRPr>
          </a:p>
          <a:p>
            <a:pPr marL="342900" indent="-342900">
              <a:buClr>
                <a:schemeClr val="accent1"/>
              </a:buClr>
              <a:buSzPct val="75000"/>
              <a:buFont typeface="Wingdings" charset="2"/>
              <a:buNone/>
            </a:pPr>
            <a:r>
              <a:rPr kumimoji="1" lang="en-US" sz="1300" dirty="0">
                <a:latin typeface="Tahoma"/>
                <a:cs typeface="Tahoma"/>
              </a:rPr>
              <a:t>6.6	TRACKING PROGRESS	</a:t>
            </a:r>
          </a:p>
          <a:p>
            <a:pPr marL="342900" indent="-342900">
              <a:buClr>
                <a:schemeClr val="accent1"/>
              </a:buClr>
              <a:buSzPct val="75000"/>
              <a:buFont typeface="Wingdings" charset="2"/>
              <a:buNone/>
            </a:pPr>
            <a:r>
              <a:rPr kumimoji="1" lang="en-US" sz="1300" dirty="0">
                <a:latin typeface="Tahoma"/>
                <a:cs typeface="Tahoma"/>
              </a:rPr>
              <a:t>7.	TIMELINES	</a:t>
            </a:r>
          </a:p>
          <a:p>
            <a:pPr marL="342900" indent="-342900">
              <a:buClr>
                <a:schemeClr val="accent1"/>
              </a:buClr>
              <a:buSzPct val="75000"/>
              <a:buFont typeface="Wingdings" charset="2"/>
              <a:buNone/>
            </a:pPr>
            <a:r>
              <a:rPr kumimoji="1" lang="en-US" sz="1300" dirty="0">
                <a:latin typeface="Tahoma"/>
                <a:cs typeface="Tahoma"/>
              </a:rPr>
              <a:t>7.1	INTEGRATION TESTING </a:t>
            </a:r>
          </a:p>
          <a:p>
            <a:pPr marL="342900" indent="-342900">
              <a:buClr>
                <a:schemeClr val="accent1"/>
              </a:buClr>
              <a:buSzPct val="75000"/>
              <a:buFont typeface="Wingdings" charset="2"/>
              <a:buNone/>
            </a:pPr>
            <a:r>
              <a:rPr kumimoji="1" lang="en-US" sz="1300" dirty="0">
                <a:latin typeface="Tahoma"/>
                <a:cs typeface="Tahoma"/>
              </a:rPr>
              <a:t>      SCHEDULE</a:t>
            </a:r>
          </a:p>
          <a:p>
            <a:pPr marL="342900" indent="-342900">
              <a:buClr>
                <a:schemeClr val="accent1"/>
              </a:buClr>
              <a:buSzPct val="75000"/>
              <a:buFont typeface="Wingdings" charset="2"/>
              <a:buNone/>
            </a:pPr>
            <a:r>
              <a:rPr kumimoji="1" lang="en-US" sz="1300" dirty="0">
                <a:latin typeface="Tahoma"/>
                <a:cs typeface="Tahoma"/>
              </a:rPr>
              <a:t>7.2  TEST CYCLE TIMELINE</a:t>
            </a:r>
          </a:p>
          <a:p>
            <a:pPr marL="342900" indent="-342900">
              <a:buClr>
                <a:schemeClr val="accent1"/>
              </a:buClr>
              <a:buSzPct val="75000"/>
              <a:buFont typeface="Wingdings" charset="2"/>
              <a:buNone/>
            </a:pPr>
            <a:r>
              <a:rPr kumimoji="1" lang="en-US" sz="1300" dirty="0">
                <a:latin typeface="Tahoma"/>
                <a:cs typeface="Tahoma"/>
              </a:rPr>
              <a:t>7.3	QUALITY CHECKPOINTS/</a:t>
            </a:r>
          </a:p>
          <a:p>
            <a:pPr marL="342900" indent="-342900">
              <a:buClr>
                <a:schemeClr val="accent1"/>
              </a:buClr>
              <a:buSzPct val="75000"/>
              <a:buFont typeface="Wingdings" charset="2"/>
              <a:buNone/>
            </a:pPr>
            <a:r>
              <a:rPr kumimoji="1" lang="en-US" sz="1300" dirty="0">
                <a:latin typeface="Tahoma"/>
                <a:cs typeface="Tahoma"/>
              </a:rPr>
              <a:t>      REVIEWS</a:t>
            </a:r>
          </a:p>
          <a:p>
            <a:pPr marL="342900" indent="-342900">
              <a:buClr>
                <a:schemeClr val="accent1"/>
              </a:buClr>
              <a:buSzPct val="75000"/>
              <a:buFont typeface="Wingdings" charset="2"/>
              <a:buNone/>
            </a:pPr>
            <a:endParaRPr kumimoji="1" lang="en-US" sz="1300" dirty="0">
              <a:latin typeface="Tahoma"/>
              <a:cs typeface="Tahoma"/>
            </a:endParaRPr>
          </a:p>
          <a:p>
            <a:pPr marL="342900" indent="-342900">
              <a:buClr>
                <a:schemeClr val="accent1"/>
              </a:buClr>
              <a:buSzPct val="75000"/>
              <a:buFont typeface="Wingdings" charset="2"/>
              <a:buNone/>
            </a:pPr>
            <a:r>
              <a:rPr kumimoji="1" lang="en-US" sz="1300" dirty="0">
                <a:latin typeface="Tahoma"/>
                <a:cs typeface="Tahoma"/>
              </a:rPr>
              <a:t>8</a:t>
            </a:r>
            <a:r>
              <a:rPr kumimoji="1" lang="en-US" sz="1300" dirty="0" smtClean="0">
                <a:latin typeface="Tahoma"/>
                <a:cs typeface="Tahoma"/>
              </a:rPr>
              <a:t>.	RISKS </a:t>
            </a:r>
            <a:r>
              <a:rPr kumimoji="1" lang="en-US" sz="1300" dirty="0">
                <a:latin typeface="Tahoma"/>
                <a:cs typeface="Tahoma"/>
              </a:rPr>
              <a:t>&amp; CONTINGENCY </a:t>
            </a:r>
          </a:p>
          <a:p>
            <a:pPr marL="342900" indent="-342900">
              <a:buClr>
                <a:schemeClr val="accent1"/>
              </a:buClr>
              <a:buSzPct val="75000"/>
              <a:buFont typeface="Wingdings" charset="2"/>
              <a:buNone/>
            </a:pPr>
            <a:r>
              <a:rPr kumimoji="1" lang="en-US" sz="1300" dirty="0">
                <a:latin typeface="Tahoma"/>
                <a:cs typeface="Tahoma"/>
              </a:rPr>
              <a:t>      PLANNING</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Knowing when you’re done modeling</a:t>
            </a:r>
            <a:endParaRPr lang="en-US" sz="3600" dirty="0"/>
          </a:p>
        </p:txBody>
      </p:sp>
      <p:sp>
        <p:nvSpPr>
          <p:cNvPr id="3" name="Content Placeholder 2"/>
          <p:cNvSpPr>
            <a:spLocks noGrp="1"/>
          </p:cNvSpPr>
          <p:nvPr>
            <p:ph sz="quarter" idx="1"/>
          </p:nvPr>
        </p:nvSpPr>
        <p:spPr/>
        <p:txBody>
          <a:bodyPr/>
          <a:lstStyle/>
          <a:p>
            <a:r>
              <a:rPr lang="en-US" dirty="0" smtClean="0"/>
              <a:t>If you can't derive explicit test cases from your model, perhaps it's not detailed enough and you need to keep working on it.</a:t>
            </a:r>
          </a:p>
          <a:p>
            <a:r>
              <a:rPr lang="en-US" dirty="0" smtClean="0"/>
              <a:t>If you can't explain it quickly to another tester, perhaps it's too detailed and you need to abstract it a bit more to simplify it.</a:t>
            </a:r>
          </a:p>
          <a:p>
            <a:endParaRPr lang="en-US" dirty="0"/>
          </a:p>
        </p:txBody>
      </p:sp>
      <p:sp>
        <p:nvSpPr>
          <p:cNvPr id="4" name="Explosion 2 3"/>
          <p:cNvSpPr/>
          <p:nvPr/>
        </p:nvSpPr>
        <p:spPr>
          <a:xfrm>
            <a:off x="4267200" y="4267200"/>
            <a:ext cx="4800600" cy="2209800"/>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t>Models lead to test ideas</a:t>
            </a:r>
            <a:endParaRPr lang="en-US" sz="2400" b="1" dirty="0"/>
          </a:p>
        </p:txBody>
      </p:sp>
      <p:sp>
        <p:nvSpPr>
          <p:cNvPr id="5" name="Slide Number Placeholder 4"/>
          <p:cNvSpPr>
            <a:spLocks noGrp="1"/>
          </p:cNvSpPr>
          <p:nvPr>
            <p:ph type="sldNum" sz="quarter" idx="12"/>
          </p:nvPr>
        </p:nvSpPr>
        <p:spPr/>
        <p:txBody>
          <a:bodyPr>
            <a:normAutofit fontScale="85000" lnSpcReduction="20000"/>
          </a:bodyPr>
          <a:lstStyle/>
          <a:p>
            <a:fld id="{7A7308B0-0963-4AF8-8229-9EF293A0BECF}" type="slidenum">
              <a:rPr lang="en-US" smtClean="0"/>
              <a:pPr/>
              <a:t>14</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a:t>Bottom up estimating</a:t>
            </a:r>
          </a:p>
        </p:txBody>
      </p:sp>
      <p:sp>
        <p:nvSpPr>
          <p:cNvPr id="59395" name="Rectangle 3"/>
          <p:cNvSpPr>
            <a:spLocks noGrp="1" noChangeArrowheads="1"/>
          </p:cNvSpPr>
          <p:nvPr>
            <p:ph type="body" idx="1"/>
          </p:nvPr>
        </p:nvSpPr>
        <p:spPr/>
        <p:txBody>
          <a:bodyPr>
            <a:normAutofit/>
          </a:bodyPr>
          <a:lstStyle/>
          <a:p>
            <a:pPr>
              <a:lnSpc>
                <a:spcPct val="120000"/>
              </a:lnSpc>
            </a:pPr>
            <a:r>
              <a:rPr lang="en-US" sz="2000" dirty="0"/>
              <a:t>At some point while developing your strategy, you’re going to define a test of test </a:t>
            </a:r>
            <a:r>
              <a:rPr lang="en-US" sz="2000" dirty="0" smtClean="0"/>
              <a:t>objectives. Working </a:t>
            </a:r>
            <a:r>
              <a:rPr lang="en-US" sz="2000" dirty="0"/>
              <a:t>backwards from those objectives, you can understand the work that needs to be done to achieve them. </a:t>
            </a:r>
          </a:p>
          <a:p>
            <a:pPr>
              <a:lnSpc>
                <a:spcPct val="120000"/>
              </a:lnSpc>
            </a:pPr>
            <a:endParaRPr lang="en-US" sz="800" dirty="0" smtClean="0"/>
          </a:p>
          <a:p>
            <a:pPr>
              <a:lnSpc>
                <a:spcPct val="120000"/>
              </a:lnSpc>
            </a:pPr>
            <a:r>
              <a:rPr lang="en-US" sz="2000" dirty="0" smtClean="0"/>
              <a:t>This </a:t>
            </a:r>
            <a:r>
              <a:rPr lang="en-US" sz="2000" dirty="0"/>
              <a:t>can be captured in any number of ways:</a:t>
            </a:r>
          </a:p>
          <a:p>
            <a:pPr lvl="1">
              <a:lnSpc>
                <a:spcPct val="120000"/>
              </a:lnSpc>
            </a:pPr>
            <a:r>
              <a:rPr lang="en-US" sz="1800" dirty="0"/>
              <a:t>In your head if the project is small</a:t>
            </a:r>
          </a:p>
          <a:p>
            <a:pPr lvl="1">
              <a:lnSpc>
                <a:spcPct val="120000"/>
              </a:lnSpc>
            </a:pPr>
            <a:r>
              <a:rPr lang="en-US" sz="1800" dirty="0"/>
              <a:t>In a series of lists and milestones</a:t>
            </a:r>
          </a:p>
          <a:p>
            <a:pPr lvl="1">
              <a:lnSpc>
                <a:spcPct val="120000"/>
              </a:lnSpc>
            </a:pPr>
            <a:r>
              <a:rPr lang="en-US" sz="1800" dirty="0"/>
              <a:t>In a set of high level charters</a:t>
            </a:r>
          </a:p>
          <a:p>
            <a:pPr lvl="1">
              <a:lnSpc>
                <a:spcPct val="120000"/>
              </a:lnSpc>
            </a:pPr>
            <a:r>
              <a:rPr lang="en-US" sz="1800" dirty="0"/>
              <a:t>In a high-level work breakdown structure </a:t>
            </a:r>
          </a:p>
          <a:p>
            <a:pPr lvl="1">
              <a:lnSpc>
                <a:spcPct val="120000"/>
              </a:lnSpc>
            </a:pPr>
            <a:r>
              <a:rPr lang="en-US" sz="1800" dirty="0"/>
              <a:t>In a detailed work breakdown </a:t>
            </a:r>
            <a:r>
              <a:rPr lang="en-US" sz="1800" dirty="0" smtClean="0"/>
              <a:t>structure</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smtClean="0"/>
              <a:t>Example WBS</a:t>
            </a:r>
            <a:endParaRPr lang="en-US" dirty="0"/>
          </a:p>
        </p:txBody>
      </p:sp>
      <p:sp>
        <p:nvSpPr>
          <p:cNvPr id="57347" name="Rectangle 3"/>
          <p:cNvSpPr>
            <a:spLocks noGrp="1" noChangeArrowheads="1"/>
          </p:cNvSpPr>
          <p:nvPr>
            <p:ph type="body" sz="half" idx="1"/>
          </p:nvPr>
        </p:nvSpPr>
        <p:spPr>
          <a:xfrm>
            <a:off x="762000" y="1773238"/>
            <a:ext cx="7924800" cy="4751387"/>
          </a:xfrm>
        </p:spPr>
        <p:txBody>
          <a:bodyPr/>
          <a:lstStyle/>
          <a:p>
            <a:pPr marL="609600" indent="-609600"/>
            <a:r>
              <a:rPr lang="en-US" sz="2800" dirty="0" smtClean="0"/>
              <a:t>One way to estimate is to create a work breakdown structure (sometimes with a workflow associated with it) and estimate using that.</a:t>
            </a:r>
            <a:endParaRPr lang="en-US" sz="2800" dirty="0"/>
          </a:p>
          <a:p>
            <a:pPr marL="609600" indent="-609600"/>
            <a:endParaRPr lang="en-US" sz="2800" dirty="0"/>
          </a:p>
          <a:p>
            <a:pPr marL="609600" indent="-609600"/>
            <a:r>
              <a:rPr lang="en-US" sz="2800" dirty="0"/>
              <a:t>Here is a </a:t>
            </a:r>
          </a:p>
          <a:p>
            <a:pPr marL="609600" indent="-609600">
              <a:buFont typeface="Wingdings" charset="2"/>
              <a:buNone/>
            </a:pPr>
            <a:r>
              <a:rPr lang="en-US" sz="2800" dirty="0"/>
              <a:t>	simplified</a:t>
            </a:r>
          </a:p>
          <a:p>
            <a:pPr marL="609600" indent="-609600">
              <a:buFont typeface="Wingdings" charset="2"/>
              <a:buNone/>
            </a:pPr>
            <a:r>
              <a:rPr lang="en-US" sz="2800" dirty="0"/>
              <a:t>	example:</a:t>
            </a:r>
          </a:p>
          <a:p>
            <a:pPr marL="609600" indent="-609600">
              <a:buFont typeface="Wingdings" charset="2"/>
              <a:buNone/>
            </a:pPr>
            <a:endParaRPr lang="en-US" sz="2800" dirty="0"/>
          </a:p>
        </p:txBody>
      </p:sp>
      <p:graphicFrame>
        <p:nvGraphicFramePr>
          <p:cNvPr id="57430" name="Group 86"/>
          <p:cNvGraphicFramePr>
            <a:graphicFrameLocks noGrp="1"/>
          </p:cNvGraphicFramePr>
          <p:nvPr>
            <p:ph sz="half" idx="2"/>
          </p:nvPr>
        </p:nvGraphicFramePr>
        <p:xfrm>
          <a:off x="4038600" y="3505200"/>
          <a:ext cx="4800600" cy="3047999"/>
        </p:xfrm>
        <a:graphic>
          <a:graphicData uri="http://schemas.openxmlformats.org/drawingml/2006/table">
            <a:tbl>
              <a:tblPr/>
              <a:tblGrid>
                <a:gridCol w="398463"/>
                <a:gridCol w="3448050"/>
                <a:gridCol w="954087"/>
              </a:tblGrid>
              <a:tr h="2587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ID</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Task Name </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Work</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r>
              <a:tr h="266700">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Performance Regression Testing </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400" b="1" i="0" u="none" strike="noStrike" cap="none" normalizeH="0" baseline="0" dirty="0" smtClean="0">
                          <a:ln>
                            <a:noFill/>
                          </a:ln>
                          <a:solidFill>
                            <a:schemeClr val="tx1"/>
                          </a:solidFill>
                          <a:effectLst/>
                          <a:latin typeface="Arial" charset="0"/>
                        </a:rPr>
                        <a:t>114 hrs</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65113">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2</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   Review Existing Scripts </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400" b="0" i="0" u="none" strike="noStrike" cap="none" normalizeH="0" baseline="0" dirty="0" smtClean="0">
                          <a:ln>
                            <a:noFill/>
                          </a:ln>
                          <a:solidFill>
                            <a:schemeClr val="tx1"/>
                          </a:solidFill>
                          <a:effectLst/>
                          <a:latin typeface="Arial" charset="0"/>
                        </a:rPr>
                        <a:t>2 hrs</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66700">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3</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   Updating Scripts </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400" b="0" i="0" u="none" strike="noStrike" cap="none" normalizeH="0" baseline="0" dirty="0" smtClean="0">
                          <a:ln>
                            <a:noFill/>
                          </a:ln>
                          <a:solidFill>
                            <a:schemeClr val="tx1"/>
                          </a:solidFill>
                          <a:effectLst/>
                          <a:latin typeface="Arial" charset="0"/>
                        </a:rPr>
                        <a:t>16 hrs</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65113">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4</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   Peer Review Scripts</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400" b="0" i="0" u="none" strike="noStrike" cap="none" normalizeH="0" baseline="0" dirty="0" smtClean="0">
                          <a:ln>
                            <a:noFill/>
                          </a:ln>
                          <a:solidFill>
                            <a:schemeClr val="tx1"/>
                          </a:solidFill>
                          <a:effectLst/>
                          <a:latin typeface="Arial" charset="0"/>
                        </a:rPr>
                        <a:t>4 hrs</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60350">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5</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   Stage Test Data</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400" b="0" i="0" u="none" strike="noStrike" cap="none" normalizeH="0" baseline="0" dirty="0" smtClean="0">
                          <a:ln>
                            <a:noFill/>
                          </a:ln>
                          <a:solidFill>
                            <a:schemeClr val="tx1"/>
                          </a:solidFill>
                          <a:effectLst/>
                          <a:latin typeface="Arial" charset="0"/>
                        </a:rPr>
                        <a:t>16 hrs</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65113">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6</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   Schedule and Execute Tests</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400" b="0" i="0" u="none" strike="noStrike" cap="none" normalizeH="0" baseline="0" dirty="0" smtClean="0">
                          <a:ln>
                            <a:noFill/>
                          </a:ln>
                          <a:solidFill>
                            <a:schemeClr val="tx1"/>
                          </a:solidFill>
                          <a:effectLst/>
                          <a:latin typeface="Arial" charset="0"/>
                        </a:rPr>
                        <a:t>24 hrs</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66700">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7</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   Results Prep </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400" b="0" i="0" u="none" strike="noStrike" cap="none" normalizeH="0" baseline="0" dirty="0" smtClean="0">
                          <a:ln>
                            <a:noFill/>
                          </a:ln>
                          <a:solidFill>
                            <a:schemeClr val="tx1"/>
                          </a:solidFill>
                          <a:effectLst/>
                          <a:latin typeface="Arial" charset="0"/>
                        </a:rPr>
                        <a:t>4 hrs</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65113">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8</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   Review Results </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400" b="0" i="0" u="none" strike="noStrike" cap="none" normalizeH="0" baseline="0" dirty="0" smtClean="0">
                          <a:ln>
                            <a:noFill/>
                          </a:ln>
                          <a:solidFill>
                            <a:schemeClr val="tx1"/>
                          </a:solidFill>
                          <a:effectLst/>
                          <a:latin typeface="Arial" charset="0"/>
                        </a:rPr>
                        <a:t>8 hrs</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03213">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9</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   Work Issues </a:t>
                      </a:r>
                      <a:endParaRPr kumimoji="0" lang="en-US" sz="2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400" b="0" i="0" u="none" strike="noStrike" cap="none" normalizeH="0" baseline="0" dirty="0" smtClean="0">
                          <a:ln>
                            <a:noFill/>
                          </a:ln>
                          <a:solidFill>
                            <a:schemeClr val="tx1"/>
                          </a:solidFill>
                          <a:effectLst/>
                          <a:latin typeface="Arial" charset="0"/>
                        </a:rPr>
                        <a:t>40 hrs</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Negotiate the scope</a:t>
            </a:r>
          </a:p>
        </p:txBody>
      </p:sp>
      <p:sp>
        <p:nvSpPr>
          <p:cNvPr id="24579" name="Rectangle 3"/>
          <p:cNvSpPr>
            <a:spLocks noGrp="1" noChangeArrowheads="1"/>
          </p:cNvSpPr>
          <p:nvPr>
            <p:ph type="body" idx="1"/>
          </p:nvPr>
        </p:nvSpPr>
        <p:spPr>
          <a:xfrm>
            <a:off x="762000" y="1773238"/>
            <a:ext cx="7696200" cy="5084762"/>
          </a:xfrm>
        </p:spPr>
        <p:txBody>
          <a:bodyPr/>
          <a:lstStyle/>
          <a:p>
            <a:pPr>
              <a:lnSpc>
                <a:spcPct val="90000"/>
              </a:lnSpc>
            </a:pPr>
            <a:r>
              <a:rPr lang="en-US" sz="2400" dirty="0"/>
              <a:t>At this point, if we look at our example, we’ve generated the following:</a:t>
            </a:r>
          </a:p>
          <a:p>
            <a:pPr lvl="1">
              <a:lnSpc>
                <a:spcPct val="90000"/>
              </a:lnSpc>
            </a:pPr>
            <a:r>
              <a:rPr lang="en-US" sz="2000" dirty="0"/>
              <a:t>A test strategy (what we plan to test, and an approach for testing it)</a:t>
            </a:r>
          </a:p>
          <a:p>
            <a:pPr lvl="1">
              <a:lnSpc>
                <a:spcPct val="90000"/>
              </a:lnSpc>
            </a:pPr>
            <a:r>
              <a:rPr lang="en-US" sz="2000" dirty="0" smtClean="0"/>
              <a:t>A </a:t>
            </a:r>
            <a:r>
              <a:rPr lang="en-US" sz="2000" dirty="0"/>
              <a:t>WBS for the work items</a:t>
            </a:r>
          </a:p>
          <a:p>
            <a:pPr lvl="1">
              <a:lnSpc>
                <a:spcPct val="90000"/>
              </a:lnSpc>
            </a:pPr>
            <a:r>
              <a:rPr lang="en-US" sz="2000" dirty="0" smtClean="0"/>
              <a:t>Estimates for the work, including resource estimates for what resource we will need and when we will need them</a:t>
            </a:r>
          </a:p>
          <a:p>
            <a:pPr lvl="1">
              <a:lnSpc>
                <a:spcPct val="90000"/>
              </a:lnSpc>
            </a:pPr>
            <a:r>
              <a:rPr lang="en-US" sz="2000" dirty="0" smtClean="0"/>
              <a:t>A high-level schedule for our test project</a:t>
            </a:r>
          </a:p>
          <a:p>
            <a:pPr>
              <a:lnSpc>
                <a:spcPct val="90000"/>
              </a:lnSpc>
            </a:pPr>
            <a:endParaRPr lang="en-US" sz="1100" dirty="0"/>
          </a:p>
          <a:p>
            <a:pPr>
              <a:lnSpc>
                <a:spcPct val="90000"/>
              </a:lnSpc>
            </a:pPr>
            <a:r>
              <a:rPr lang="en-US" sz="2400" dirty="0"/>
              <a:t>We now have enough to go to our project stakeholders and negotiate the scope of our testing.</a:t>
            </a:r>
          </a:p>
          <a:p>
            <a:pPr>
              <a:lnSpc>
                <a:spcPct val="90000"/>
              </a:lnSpc>
            </a:pPr>
            <a:endParaRPr lang="en-US" sz="1050" dirty="0"/>
          </a:p>
          <a:p>
            <a:pPr>
              <a:lnSpc>
                <a:spcPct val="90000"/>
              </a:lnSpc>
            </a:pPr>
            <a:r>
              <a:rPr lang="en-US" sz="2400" dirty="0"/>
              <a:t>Based on their feedback, we can refine and rework what we have until we get agreement.</a:t>
            </a:r>
          </a:p>
        </p:txBody>
      </p:sp>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a:t>Planning it out</a:t>
            </a:r>
          </a:p>
        </p:txBody>
      </p:sp>
      <p:sp>
        <p:nvSpPr>
          <p:cNvPr id="54275" name="Rectangle 3"/>
          <p:cNvSpPr>
            <a:spLocks noGrp="1" noChangeArrowheads="1"/>
          </p:cNvSpPr>
          <p:nvPr>
            <p:ph type="body" idx="1"/>
          </p:nvPr>
        </p:nvSpPr>
        <p:spPr/>
        <p:txBody>
          <a:bodyPr/>
          <a:lstStyle/>
          <a:p>
            <a:pPr>
              <a:lnSpc>
                <a:spcPct val="80000"/>
              </a:lnSpc>
            </a:pPr>
            <a:r>
              <a:rPr lang="en-US" sz="2400" dirty="0"/>
              <a:t>The next step is to create any actual plans you will need. The goal here is to answer detailed questions like:</a:t>
            </a:r>
          </a:p>
          <a:p>
            <a:pPr lvl="1">
              <a:lnSpc>
                <a:spcPct val="80000"/>
              </a:lnSpc>
            </a:pPr>
            <a:r>
              <a:rPr lang="en-US" sz="2000" dirty="0"/>
              <a:t>How will we execute our tests?</a:t>
            </a:r>
          </a:p>
          <a:p>
            <a:pPr lvl="1">
              <a:lnSpc>
                <a:spcPct val="80000"/>
              </a:lnSpc>
            </a:pPr>
            <a:r>
              <a:rPr lang="en-US" sz="2000" dirty="0"/>
              <a:t>Where will we execute them?</a:t>
            </a:r>
          </a:p>
          <a:p>
            <a:pPr lvl="1">
              <a:lnSpc>
                <a:spcPct val="80000"/>
              </a:lnSpc>
            </a:pPr>
            <a:r>
              <a:rPr lang="en-US" sz="2000" dirty="0"/>
              <a:t>When will we execute them?</a:t>
            </a:r>
          </a:p>
          <a:p>
            <a:pPr lvl="1">
              <a:lnSpc>
                <a:spcPct val="80000"/>
              </a:lnSpc>
            </a:pPr>
            <a:r>
              <a:rPr lang="en-US" sz="2000" dirty="0"/>
              <a:t>How will we manage the issues we find?</a:t>
            </a:r>
          </a:p>
          <a:p>
            <a:pPr lvl="1">
              <a:lnSpc>
                <a:spcPct val="80000"/>
              </a:lnSpc>
            </a:pPr>
            <a:r>
              <a:rPr lang="en-US" sz="2000" dirty="0"/>
              <a:t>Etc…</a:t>
            </a:r>
          </a:p>
          <a:p>
            <a:pPr>
              <a:lnSpc>
                <a:spcPct val="80000"/>
              </a:lnSpc>
            </a:pPr>
            <a:endParaRPr lang="en-US" sz="2400" dirty="0"/>
          </a:p>
          <a:p>
            <a:pPr>
              <a:lnSpc>
                <a:spcPct val="80000"/>
              </a:lnSpc>
            </a:pPr>
            <a:r>
              <a:rPr lang="en-US" sz="2400" dirty="0"/>
              <a:t>There are two types of planning documents we might be interested in:</a:t>
            </a:r>
          </a:p>
          <a:p>
            <a:pPr lvl="1">
              <a:lnSpc>
                <a:spcPct val="80000"/>
              </a:lnSpc>
            </a:pPr>
            <a:r>
              <a:rPr lang="en-US" sz="2000" dirty="0"/>
              <a:t>The test plan document (possibly a Word document or some equivalent)</a:t>
            </a:r>
          </a:p>
          <a:p>
            <a:pPr lvl="1">
              <a:lnSpc>
                <a:spcPct val="80000"/>
              </a:lnSpc>
            </a:pPr>
            <a:r>
              <a:rPr lang="en-US" sz="2000" dirty="0"/>
              <a:t>The test project plan (possibly a Microsoft Project Plan or some equivalent)</a:t>
            </a: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r>
              <a:rPr lang="en-US" sz="4000" dirty="0"/>
              <a:t>Many times, our plans will address the following topics</a:t>
            </a:r>
          </a:p>
        </p:txBody>
      </p:sp>
      <p:sp>
        <p:nvSpPr>
          <p:cNvPr id="67588" name="Rectangle 4"/>
          <p:cNvSpPr>
            <a:spLocks noGrp="1" noChangeArrowheads="1"/>
          </p:cNvSpPr>
          <p:nvPr>
            <p:ph type="body" idx="1"/>
          </p:nvPr>
        </p:nvSpPr>
        <p:spPr/>
        <p:txBody>
          <a:bodyPr>
            <a:normAutofit lnSpcReduction="10000"/>
          </a:bodyPr>
          <a:lstStyle/>
          <a:p>
            <a:pPr>
              <a:lnSpc>
                <a:spcPct val="80000"/>
              </a:lnSpc>
            </a:pPr>
            <a:r>
              <a:rPr lang="en-US" sz="2000" dirty="0"/>
              <a:t>Preparations</a:t>
            </a:r>
          </a:p>
          <a:p>
            <a:pPr>
              <a:lnSpc>
                <a:spcPct val="80000"/>
              </a:lnSpc>
            </a:pPr>
            <a:r>
              <a:rPr lang="en-US" sz="2000" dirty="0"/>
              <a:t>Staffing</a:t>
            </a:r>
          </a:p>
          <a:p>
            <a:pPr>
              <a:lnSpc>
                <a:spcPct val="80000"/>
              </a:lnSpc>
            </a:pPr>
            <a:r>
              <a:rPr lang="en-US" sz="2000" dirty="0"/>
              <a:t>Test coverage</a:t>
            </a:r>
          </a:p>
          <a:p>
            <a:pPr>
              <a:lnSpc>
                <a:spcPct val="80000"/>
              </a:lnSpc>
            </a:pPr>
            <a:r>
              <a:rPr lang="en-US" sz="2000" dirty="0"/>
              <a:t>Any testing requirements (technical or otherwise)</a:t>
            </a:r>
          </a:p>
          <a:p>
            <a:pPr>
              <a:lnSpc>
                <a:spcPct val="80000"/>
              </a:lnSpc>
            </a:pPr>
            <a:r>
              <a:rPr lang="en-US" sz="2000" dirty="0"/>
              <a:t>Test environments</a:t>
            </a:r>
          </a:p>
          <a:p>
            <a:pPr>
              <a:lnSpc>
                <a:spcPct val="80000"/>
              </a:lnSpc>
            </a:pPr>
            <a:r>
              <a:rPr lang="en-US" sz="2000" dirty="0"/>
              <a:t>Entry criteria </a:t>
            </a:r>
          </a:p>
          <a:p>
            <a:pPr>
              <a:lnSpc>
                <a:spcPct val="80000"/>
              </a:lnSpc>
            </a:pPr>
            <a:r>
              <a:rPr lang="en-US" sz="2000" dirty="0"/>
              <a:t>Exit criteria </a:t>
            </a:r>
          </a:p>
          <a:p>
            <a:pPr>
              <a:lnSpc>
                <a:spcPct val="80000"/>
              </a:lnSpc>
            </a:pPr>
            <a:r>
              <a:rPr lang="en-US" sz="2000" dirty="0"/>
              <a:t>Delegation of responsibilities</a:t>
            </a:r>
          </a:p>
          <a:p>
            <a:pPr>
              <a:lnSpc>
                <a:spcPct val="80000"/>
              </a:lnSpc>
            </a:pPr>
            <a:r>
              <a:rPr lang="en-US" sz="2000" dirty="0"/>
              <a:t>Facility acquisition</a:t>
            </a:r>
          </a:p>
          <a:p>
            <a:pPr>
              <a:lnSpc>
                <a:spcPct val="80000"/>
              </a:lnSpc>
            </a:pPr>
            <a:r>
              <a:rPr lang="en-US" sz="2000" dirty="0"/>
              <a:t>Task planning</a:t>
            </a:r>
          </a:p>
          <a:p>
            <a:pPr>
              <a:lnSpc>
                <a:spcPct val="80000"/>
              </a:lnSpc>
            </a:pPr>
            <a:r>
              <a:rPr lang="en-US" sz="2000" dirty="0"/>
              <a:t>Scheduling</a:t>
            </a:r>
          </a:p>
          <a:p>
            <a:pPr>
              <a:lnSpc>
                <a:spcPct val="80000"/>
              </a:lnSpc>
            </a:pPr>
            <a:r>
              <a:rPr lang="en-US" sz="2000" dirty="0"/>
              <a:t>Documentation on coordination and collaboration with other teams</a:t>
            </a:r>
          </a:p>
          <a:p>
            <a:pPr>
              <a:lnSpc>
                <a:spcPct val="80000"/>
              </a:lnSpc>
            </a:pPr>
            <a:r>
              <a:rPr lang="en-US" sz="2000" dirty="0"/>
              <a:t>Risks and issues that may impact testing </a:t>
            </a:r>
          </a:p>
          <a:p>
            <a:pPr>
              <a:lnSpc>
                <a:spcPct val="80000"/>
              </a:lnSpc>
            </a:pPr>
            <a:r>
              <a:rPr lang="en-US" sz="2000" dirty="0"/>
              <a:t>Specific deliverables of the test project</a:t>
            </a: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dirty="0"/>
              <a:t>Creating the plans</a:t>
            </a:r>
          </a:p>
        </p:txBody>
      </p:sp>
      <p:sp>
        <p:nvSpPr>
          <p:cNvPr id="72707" name="Rectangle 3"/>
          <p:cNvSpPr>
            <a:spLocks noGrp="1" noChangeArrowheads="1"/>
          </p:cNvSpPr>
          <p:nvPr>
            <p:ph type="body" sz="half" idx="1"/>
          </p:nvPr>
        </p:nvSpPr>
        <p:spPr>
          <a:xfrm>
            <a:off x="76200" y="1773238"/>
            <a:ext cx="3771900" cy="4751387"/>
          </a:xfrm>
        </p:spPr>
        <p:txBody>
          <a:bodyPr/>
          <a:lstStyle/>
          <a:p>
            <a:pPr>
              <a:lnSpc>
                <a:spcPct val="90000"/>
              </a:lnSpc>
            </a:pPr>
            <a:r>
              <a:rPr lang="en-US" sz="2800" dirty="0"/>
              <a:t>At this point, creating the plans should be relatively straightforward:</a:t>
            </a:r>
          </a:p>
          <a:p>
            <a:pPr lvl="1">
              <a:lnSpc>
                <a:spcPct val="90000"/>
              </a:lnSpc>
            </a:pPr>
            <a:r>
              <a:rPr lang="en-US" sz="2400" dirty="0"/>
              <a:t>Copy and Paste to build a Microsoft Project Plan</a:t>
            </a:r>
          </a:p>
          <a:p>
            <a:pPr lvl="1">
              <a:lnSpc>
                <a:spcPct val="90000"/>
              </a:lnSpc>
            </a:pPr>
            <a:r>
              <a:rPr lang="en-US" sz="2400" dirty="0"/>
              <a:t>Use a template to start your Word test plan and iterate on it like you did your strategy until it’s complete. </a:t>
            </a:r>
          </a:p>
        </p:txBody>
      </p:sp>
      <p:graphicFrame>
        <p:nvGraphicFramePr>
          <p:cNvPr id="5" name="Diagram 4"/>
          <p:cNvGraphicFramePr/>
          <p:nvPr/>
        </p:nvGraphicFramePr>
        <p:xfrm>
          <a:off x="4686300" y="1773238"/>
          <a:ext cx="3771900" cy="4751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An example Test Plan TOC</a:t>
            </a:r>
          </a:p>
        </p:txBody>
      </p:sp>
      <p:sp>
        <p:nvSpPr>
          <p:cNvPr id="71683" name="Rectangle 3"/>
          <p:cNvSpPr>
            <a:spLocks noGrp="1" noChangeArrowheads="1"/>
          </p:cNvSpPr>
          <p:nvPr>
            <p:ph type="body" sz="half" idx="1"/>
          </p:nvPr>
        </p:nvSpPr>
        <p:spPr/>
        <p:txBody>
          <a:bodyPr/>
          <a:lstStyle/>
          <a:p>
            <a:pPr>
              <a:lnSpc>
                <a:spcPct val="80000"/>
              </a:lnSpc>
              <a:buFont typeface="Wingdings" charset="2"/>
              <a:buNone/>
            </a:pPr>
            <a:r>
              <a:rPr lang="en-US" sz="2000" dirty="0"/>
              <a:t>1.	Introduction	</a:t>
            </a:r>
          </a:p>
          <a:p>
            <a:pPr>
              <a:lnSpc>
                <a:spcPct val="80000"/>
              </a:lnSpc>
              <a:buFont typeface="Wingdings" charset="2"/>
              <a:buNone/>
            </a:pPr>
            <a:r>
              <a:rPr lang="en-US" sz="2000" dirty="0"/>
              <a:t>1.1	Purpose	</a:t>
            </a:r>
          </a:p>
          <a:p>
            <a:pPr>
              <a:lnSpc>
                <a:spcPct val="80000"/>
              </a:lnSpc>
              <a:buFont typeface="Wingdings" charset="2"/>
              <a:buNone/>
            </a:pPr>
            <a:r>
              <a:rPr lang="en-US" sz="2000" dirty="0"/>
              <a:t>1.2	Background	</a:t>
            </a:r>
          </a:p>
          <a:p>
            <a:pPr>
              <a:lnSpc>
                <a:spcPct val="80000"/>
              </a:lnSpc>
              <a:buFont typeface="Wingdings" charset="2"/>
              <a:buNone/>
            </a:pPr>
            <a:r>
              <a:rPr lang="en-US" sz="2000" dirty="0"/>
              <a:t>1.3	Scope		</a:t>
            </a:r>
          </a:p>
          <a:p>
            <a:pPr>
              <a:lnSpc>
                <a:spcPct val="80000"/>
              </a:lnSpc>
              <a:buFont typeface="Wingdings" charset="2"/>
              <a:buNone/>
            </a:pPr>
            <a:endParaRPr lang="en-US" sz="2000" dirty="0"/>
          </a:p>
          <a:p>
            <a:pPr>
              <a:lnSpc>
                <a:spcPct val="80000"/>
              </a:lnSpc>
              <a:buFont typeface="Wingdings" charset="2"/>
              <a:buNone/>
            </a:pPr>
            <a:r>
              <a:rPr lang="en-US" sz="2000" dirty="0"/>
              <a:t>2.	Requirements for Test	</a:t>
            </a:r>
          </a:p>
          <a:p>
            <a:pPr>
              <a:lnSpc>
                <a:spcPct val="80000"/>
              </a:lnSpc>
              <a:buFont typeface="Wingdings" charset="2"/>
              <a:buNone/>
            </a:pPr>
            <a:r>
              <a:rPr lang="en-US" sz="2000" dirty="0"/>
              <a:t>2.1 Requirements</a:t>
            </a:r>
          </a:p>
          <a:p>
            <a:pPr>
              <a:lnSpc>
                <a:spcPct val="80000"/>
              </a:lnSpc>
              <a:buFont typeface="Wingdings" charset="2"/>
              <a:buNone/>
            </a:pPr>
            <a:r>
              <a:rPr lang="en-US" sz="2000" dirty="0"/>
              <a:t>2.2 Quality Criteria</a:t>
            </a:r>
          </a:p>
          <a:p>
            <a:pPr>
              <a:lnSpc>
                <a:spcPct val="80000"/>
              </a:lnSpc>
              <a:buFont typeface="Wingdings" charset="2"/>
              <a:buNone/>
            </a:pPr>
            <a:endParaRPr lang="en-US" sz="2000" dirty="0"/>
          </a:p>
          <a:p>
            <a:pPr>
              <a:lnSpc>
                <a:spcPct val="80000"/>
              </a:lnSpc>
              <a:buFont typeface="Wingdings" charset="2"/>
              <a:buNone/>
            </a:pPr>
            <a:r>
              <a:rPr lang="en-US" sz="2000" dirty="0"/>
              <a:t>3.	Resources	</a:t>
            </a:r>
          </a:p>
          <a:p>
            <a:pPr>
              <a:lnSpc>
                <a:spcPct val="80000"/>
              </a:lnSpc>
              <a:buFont typeface="Wingdings" charset="2"/>
              <a:buNone/>
            </a:pPr>
            <a:r>
              <a:rPr lang="en-US" sz="2000" dirty="0"/>
              <a:t>3.1	Roles	</a:t>
            </a:r>
          </a:p>
          <a:p>
            <a:pPr>
              <a:lnSpc>
                <a:spcPct val="80000"/>
              </a:lnSpc>
              <a:buFont typeface="Wingdings" charset="2"/>
              <a:buNone/>
            </a:pPr>
            <a:r>
              <a:rPr lang="en-US" sz="2000" dirty="0"/>
              <a:t>3.2	System</a:t>
            </a:r>
          </a:p>
        </p:txBody>
      </p:sp>
      <p:sp>
        <p:nvSpPr>
          <p:cNvPr id="71687" name="Rectangle 7"/>
          <p:cNvSpPr>
            <a:spLocks noGrp="1" noChangeArrowheads="1"/>
          </p:cNvSpPr>
          <p:nvPr>
            <p:ph type="body" sz="half" idx="2"/>
          </p:nvPr>
        </p:nvSpPr>
        <p:spPr/>
        <p:txBody>
          <a:bodyPr/>
          <a:lstStyle/>
          <a:p>
            <a:pPr>
              <a:lnSpc>
                <a:spcPct val="80000"/>
              </a:lnSpc>
              <a:buFont typeface="Wingdings" charset="2"/>
              <a:buNone/>
            </a:pPr>
            <a:r>
              <a:rPr lang="en-US" sz="2000" dirty="0"/>
              <a:t>4.	Schedule</a:t>
            </a:r>
          </a:p>
          <a:p>
            <a:pPr>
              <a:lnSpc>
                <a:spcPct val="80000"/>
              </a:lnSpc>
              <a:buFont typeface="Wingdings" charset="2"/>
              <a:buNone/>
            </a:pPr>
            <a:r>
              <a:rPr lang="en-US" sz="2000" dirty="0"/>
              <a:t>4.1 Project Milestones</a:t>
            </a:r>
          </a:p>
          <a:p>
            <a:pPr>
              <a:lnSpc>
                <a:spcPct val="80000"/>
              </a:lnSpc>
              <a:buFont typeface="Wingdings" charset="2"/>
              <a:buNone/>
            </a:pPr>
            <a:r>
              <a:rPr lang="en-US" sz="2000" dirty="0"/>
              <a:t>4.2 Entry and Exit Criteria	</a:t>
            </a:r>
          </a:p>
          <a:p>
            <a:pPr>
              <a:lnSpc>
                <a:spcPct val="80000"/>
              </a:lnSpc>
              <a:buFont typeface="Wingdings" charset="2"/>
              <a:buNone/>
            </a:pPr>
            <a:endParaRPr lang="en-US" sz="2000" dirty="0"/>
          </a:p>
          <a:p>
            <a:pPr>
              <a:lnSpc>
                <a:spcPct val="80000"/>
              </a:lnSpc>
              <a:buFont typeface="Wingdings" charset="2"/>
              <a:buNone/>
            </a:pPr>
            <a:r>
              <a:rPr lang="en-US" sz="2000" dirty="0"/>
              <a:t>5.	Deliverables	</a:t>
            </a:r>
          </a:p>
          <a:p>
            <a:pPr>
              <a:lnSpc>
                <a:spcPct val="80000"/>
              </a:lnSpc>
              <a:buFont typeface="Wingdings" charset="2"/>
              <a:buNone/>
            </a:pPr>
            <a:r>
              <a:rPr lang="en-US" sz="2000" dirty="0"/>
              <a:t>5.1	Test Model	</a:t>
            </a:r>
          </a:p>
          <a:p>
            <a:pPr>
              <a:lnSpc>
                <a:spcPct val="80000"/>
              </a:lnSpc>
              <a:buFont typeface="Wingdings" charset="2"/>
              <a:buNone/>
            </a:pPr>
            <a:r>
              <a:rPr lang="en-US" sz="2000" dirty="0"/>
              <a:t>5.2	Test Logs	</a:t>
            </a:r>
          </a:p>
          <a:p>
            <a:pPr>
              <a:lnSpc>
                <a:spcPct val="80000"/>
              </a:lnSpc>
              <a:buFont typeface="Wingdings" charset="2"/>
              <a:buNone/>
            </a:pPr>
            <a:r>
              <a:rPr lang="en-US" sz="2000" dirty="0"/>
              <a:t>5.3	Defect Reports</a:t>
            </a: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US" sz="4000" dirty="0"/>
              <a:t>What you have when you </a:t>
            </a:r>
            <a:br>
              <a:rPr lang="en-US" sz="4000" dirty="0"/>
            </a:br>
            <a:r>
              <a:rPr lang="en-US" sz="4000" dirty="0"/>
              <a:t>are done</a:t>
            </a:r>
          </a:p>
        </p:txBody>
      </p:sp>
      <p:sp>
        <p:nvSpPr>
          <p:cNvPr id="26627" name="Rectangle 3"/>
          <p:cNvSpPr>
            <a:spLocks noGrp="1" noChangeArrowheads="1"/>
          </p:cNvSpPr>
          <p:nvPr>
            <p:ph type="body" sz="half" idx="1"/>
          </p:nvPr>
        </p:nvSpPr>
        <p:spPr/>
        <p:txBody>
          <a:bodyPr/>
          <a:lstStyle/>
          <a:p>
            <a:pPr>
              <a:lnSpc>
                <a:spcPct val="80000"/>
              </a:lnSpc>
            </a:pPr>
            <a:r>
              <a:rPr lang="en-US" sz="1800" dirty="0"/>
              <a:t>Information </a:t>
            </a:r>
          </a:p>
          <a:p>
            <a:pPr lvl="1">
              <a:lnSpc>
                <a:spcPct val="80000"/>
              </a:lnSpc>
            </a:pPr>
            <a:r>
              <a:rPr lang="en-US" sz="1600" dirty="0"/>
              <a:t>About your context</a:t>
            </a:r>
          </a:p>
          <a:p>
            <a:pPr lvl="1">
              <a:lnSpc>
                <a:spcPct val="80000"/>
              </a:lnSpc>
            </a:pPr>
            <a:r>
              <a:rPr lang="en-US" sz="1600" dirty="0"/>
              <a:t>About the problem (or project)</a:t>
            </a:r>
          </a:p>
          <a:p>
            <a:pPr>
              <a:lnSpc>
                <a:spcPct val="80000"/>
              </a:lnSpc>
            </a:pPr>
            <a:endParaRPr lang="en-US" sz="1800" dirty="0"/>
          </a:p>
          <a:p>
            <a:pPr>
              <a:lnSpc>
                <a:spcPct val="80000"/>
              </a:lnSpc>
            </a:pPr>
            <a:r>
              <a:rPr lang="en-US" sz="1800" dirty="0"/>
              <a:t>Ideas</a:t>
            </a:r>
          </a:p>
          <a:p>
            <a:pPr lvl="1">
              <a:lnSpc>
                <a:spcPct val="80000"/>
              </a:lnSpc>
            </a:pPr>
            <a:r>
              <a:rPr lang="en-US" sz="1600" dirty="0"/>
              <a:t>About your testing</a:t>
            </a:r>
          </a:p>
          <a:p>
            <a:pPr lvl="1">
              <a:lnSpc>
                <a:spcPct val="80000"/>
              </a:lnSpc>
            </a:pPr>
            <a:r>
              <a:rPr lang="en-US" sz="1600" dirty="0"/>
              <a:t>About your test coverage</a:t>
            </a:r>
          </a:p>
          <a:p>
            <a:pPr lvl="1">
              <a:lnSpc>
                <a:spcPct val="80000"/>
              </a:lnSpc>
            </a:pPr>
            <a:r>
              <a:rPr lang="en-US" sz="1600" dirty="0"/>
              <a:t>About the risks to the project</a:t>
            </a:r>
          </a:p>
          <a:p>
            <a:pPr lvl="1">
              <a:lnSpc>
                <a:spcPct val="80000"/>
              </a:lnSpc>
            </a:pPr>
            <a:r>
              <a:rPr lang="en-US" sz="1600" dirty="0"/>
              <a:t>About the details of execution</a:t>
            </a:r>
          </a:p>
          <a:p>
            <a:pPr lvl="1">
              <a:lnSpc>
                <a:spcPct val="80000"/>
              </a:lnSpc>
            </a:pPr>
            <a:endParaRPr lang="en-US" sz="1600" dirty="0"/>
          </a:p>
          <a:p>
            <a:pPr>
              <a:lnSpc>
                <a:spcPct val="80000"/>
              </a:lnSpc>
            </a:pPr>
            <a:r>
              <a:rPr lang="en-US" sz="1800" dirty="0"/>
              <a:t>Documents</a:t>
            </a:r>
          </a:p>
          <a:p>
            <a:pPr lvl="1">
              <a:lnSpc>
                <a:spcPct val="80000"/>
              </a:lnSpc>
            </a:pPr>
            <a:r>
              <a:rPr lang="en-US" sz="1600" dirty="0"/>
              <a:t>An attempt to share the ideas you have</a:t>
            </a:r>
          </a:p>
          <a:p>
            <a:pPr lvl="1">
              <a:lnSpc>
                <a:spcPct val="80000"/>
              </a:lnSpc>
            </a:pPr>
            <a:r>
              <a:rPr lang="en-US" sz="1600" dirty="0"/>
              <a:t>Useful in challenging assumptions and understanding</a:t>
            </a:r>
          </a:p>
          <a:p>
            <a:pPr lvl="1">
              <a:lnSpc>
                <a:spcPct val="80000"/>
              </a:lnSpc>
            </a:pPr>
            <a:r>
              <a:rPr lang="en-US" sz="1600" dirty="0"/>
              <a:t>Sometimes required to move forward </a:t>
            </a:r>
          </a:p>
        </p:txBody>
      </p:sp>
      <p:graphicFrame>
        <p:nvGraphicFramePr>
          <p:cNvPr id="5" name="Diagram 4"/>
          <p:cNvGraphicFramePr/>
          <p:nvPr/>
        </p:nvGraphicFramePr>
        <p:xfrm>
          <a:off x="4914900" y="1773238"/>
          <a:ext cx="3771900" cy="4751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z="4000" dirty="0"/>
              <a:t>Common testing planning artifacts</a:t>
            </a:r>
          </a:p>
        </p:txBody>
      </p:sp>
      <p:sp>
        <p:nvSpPr>
          <p:cNvPr id="77827" name="Rectangle 3"/>
          <p:cNvSpPr>
            <a:spLocks noGrp="1" noChangeArrowheads="1"/>
          </p:cNvSpPr>
          <p:nvPr>
            <p:ph type="body" idx="1"/>
          </p:nvPr>
        </p:nvSpPr>
        <p:spPr/>
        <p:txBody>
          <a:bodyPr/>
          <a:lstStyle/>
          <a:p>
            <a:pPr>
              <a:lnSpc>
                <a:spcPct val="90000"/>
              </a:lnSpc>
            </a:pPr>
            <a:r>
              <a:rPr lang="en-US" dirty="0"/>
              <a:t>Test Plan Document</a:t>
            </a:r>
          </a:p>
          <a:p>
            <a:pPr>
              <a:lnSpc>
                <a:spcPct val="90000"/>
              </a:lnSpc>
            </a:pPr>
            <a:r>
              <a:rPr lang="en-US" dirty="0"/>
              <a:t>Test Strategy Document</a:t>
            </a:r>
          </a:p>
          <a:p>
            <a:pPr>
              <a:lnSpc>
                <a:spcPct val="90000"/>
              </a:lnSpc>
            </a:pPr>
            <a:r>
              <a:rPr lang="en-US" dirty="0"/>
              <a:t>Test Estimates (time, resources, etc…)</a:t>
            </a:r>
          </a:p>
          <a:p>
            <a:pPr>
              <a:lnSpc>
                <a:spcPct val="90000"/>
              </a:lnSpc>
            </a:pPr>
            <a:r>
              <a:rPr lang="en-US" dirty="0"/>
              <a:t>Test Project Plan</a:t>
            </a:r>
          </a:p>
          <a:p>
            <a:pPr lvl="1">
              <a:lnSpc>
                <a:spcPct val="90000"/>
              </a:lnSpc>
            </a:pPr>
            <a:r>
              <a:rPr lang="en-US" dirty="0"/>
              <a:t>Actual project plan (ex: mpp)</a:t>
            </a:r>
          </a:p>
          <a:p>
            <a:pPr lvl="1">
              <a:lnSpc>
                <a:spcPct val="90000"/>
              </a:lnSpc>
            </a:pPr>
            <a:r>
              <a:rPr lang="en-US" dirty="0"/>
              <a:t>Schedule</a:t>
            </a:r>
          </a:p>
          <a:p>
            <a:pPr lvl="1">
              <a:lnSpc>
                <a:spcPct val="90000"/>
              </a:lnSpc>
            </a:pPr>
            <a:r>
              <a:rPr lang="en-US" dirty="0"/>
              <a:t>Work Breakdown Structure (WBS)</a:t>
            </a:r>
          </a:p>
          <a:p>
            <a:pPr>
              <a:lnSpc>
                <a:spcPct val="90000"/>
              </a:lnSpc>
            </a:pPr>
            <a:r>
              <a:rPr lang="en-US" dirty="0"/>
              <a:t>Other documents based on your context</a:t>
            </a: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Execution and Reporting</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149</a:t>
            </a:fld>
            <a:endParaRPr lang="en-US" dirty="0"/>
          </a:p>
        </p:txBody>
      </p:sp>
      <p:sp>
        <p:nvSpPr>
          <p:cNvPr id="5" name="Content Placeholder 4"/>
          <p:cNvSpPr>
            <a:spLocks noGrp="1"/>
          </p:cNvSpPr>
          <p:nvPr>
            <p:ph sz="quarter" idx="1"/>
          </p:nvPr>
        </p:nvSpPr>
        <p:spPr/>
        <p:txBody>
          <a:bodyPr>
            <a:normAutofit fontScale="77500" lnSpcReduction="20000"/>
          </a:bodyPr>
          <a:lstStyle/>
          <a:p>
            <a:r>
              <a:rPr lang="en-US" dirty="0" smtClean="0"/>
              <a:t>Figuring out what to track:</a:t>
            </a:r>
          </a:p>
          <a:p>
            <a:pPr lvl="1"/>
            <a:r>
              <a:rPr lang="en-US" dirty="0" smtClean="0"/>
              <a:t>Test cases vs. Test scripts vs. Test sessions</a:t>
            </a:r>
          </a:p>
          <a:p>
            <a:pPr lvl="1"/>
            <a:r>
              <a:rPr lang="en-US" dirty="0" smtClean="0"/>
              <a:t>Hours logged </a:t>
            </a:r>
          </a:p>
          <a:p>
            <a:pPr lvl="1"/>
            <a:r>
              <a:rPr lang="en-US" dirty="0" smtClean="0"/>
              <a:t>Bugs and Issues </a:t>
            </a:r>
          </a:p>
          <a:p>
            <a:pPr lvl="1"/>
            <a:r>
              <a:rPr lang="en-US" dirty="0" smtClean="0"/>
              <a:t>Coverage metrics (code, requirements, etc…) </a:t>
            </a:r>
          </a:p>
          <a:p>
            <a:r>
              <a:rPr lang="en-US" dirty="0" smtClean="0"/>
              <a:t>Figuring out how you’re going to track it: </a:t>
            </a:r>
          </a:p>
          <a:p>
            <a:pPr lvl="1"/>
            <a:r>
              <a:rPr lang="en-US" dirty="0" smtClean="0"/>
              <a:t>Excel vs. Enterprise test tools </a:t>
            </a:r>
          </a:p>
          <a:p>
            <a:pPr lvl="1"/>
            <a:r>
              <a:rPr lang="en-US" dirty="0" smtClean="0"/>
              <a:t>Whiteboards vs. Wiki’s</a:t>
            </a:r>
          </a:p>
          <a:p>
            <a:pPr lvl="1"/>
            <a:r>
              <a:rPr lang="en-US" dirty="0" smtClean="0"/>
              <a:t>Numbers vs. Stories</a:t>
            </a:r>
          </a:p>
          <a:p>
            <a:r>
              <a:rPr lang="en-US" dirty="0" smtClean="0"/>
              <a:t>Figuring out how you’re going to report it: </a:t>
            </a:r>
          </a:p>
          <a:p>
            <a:pPr lvl="1"/>
            <a:r>
              <a:rPr lang="en-US" dirty="0" smtClean="0"/>
              <a:t>Formal status reports </a:t>
            </a:r>
          </a:p>
          <a:p>
            <a:pPr lvl="1"/>
            <a:r>
              <a:rPr lang="en-US" dirty="0" smtClean="0"/>
              <a:t>Standup meetings </a:t>
            </a:r>
          </a:p>
          <a:p>
            <a:pPr lvl="1"/>
            <a:r>
              <a:rPr lang="en-US" dirty="0" smtClean="0"/>
              <a:t>Charts and Graphs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would you test the following?</a:t>
            </a:r>
            <a:endParaRPr lang="en-US" dirty="0"/>
          </a:p>
        </p:txBody>
      </p:sp>
      <p:pic>
        <p:nvPicPr>
          <p:cNvPr id="12" name="Content Placeholder 11"/>
          <p:cNvPicPr>
            <a:picLocks noGrp="1"/>
          </p:cNvPicPr>
          <p:nvPr>
            <p:ph sz="quarter" idx="1"/>
          </p:nvPr>
        </p:nvPicPr>
        <p:blipFill>
          <a:blip r:embed="rId2" cstate="print"/>
          <a:stretch>
            <a:fillRect/>
          </a:stretch>
        </p:blipFill>
        <p:spPr bwMode="auto">
          <a:xfrm>
            <a:off x="609600" y="1838348"/>
            <a:ext cx="3886200" cy="4073479"/>
          </a:xfrm>
          <a:prstGeom prst="rect">
            <a:avLst/>
          </a:prstGeom>
          <a:noFill/>
          <a:ln w="9525">
            <a:noFill/>
            <a:miter lim="800000"/>
            <a:headEnd/>
            <a:tailEnd/>
          </a:ln>
        </p:spPr>
      </p:pic>
      <p:sp>
        <p:nvSpPr>
          <p:cNvPr id="10" name="Content Placeholder 9"/>
          <p:cNvSpPr>
            <a:spLocks noGrp="1"/>
          </p:cNvSpPr>
          <p:nvPr>
            <p:ph sz="quarter" idx="2"/>
          </p:nvPr>
        </p:nvSpPr>
        <p:spPr>
          <a:xfrm>
            <a:off x="5486400" y="1600200"/>
            <a:ext cx="3200400" cy="4525963"/>
          </a:xfrm>
        </p:spPr>
        <p:txBody>
          <a:bodyPr/>
          <a:lstStyle/>
          <a:p>
            <a:r>
              <a:rPr lang="en-US" dirty="0" smtClean="0"/>
              <a:t>Microsoft Word 2008 for Mac</a:t>
            </a:r>
          </a:p>
          <a:p>
            <a:r>
              <a:rPr lang="en-US" dirty="0" smtClean="0"/>
              <a:t>New Style dialog</a:t>
            </a:r>
          </a:p>
          <a:p>
            <a:r>
              <a:rPr lang="en-US" dirty="0" smtClean="0"/>
              <a:t>Related to Bullets and Lists</a:t>
            </a:r>
          </a:p>
        </p:txBody>
      </p:sp>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15</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sz="quarter" idx="1"/>
          </p:nvPr>
        </p:nvPicPr>
        <p:blipFill>
          <a:blip r:embed="rId2" cstate="print">
            <a:clrChange>
              <a:clrFrom>
                <a:srgbClr val="FFFFFF"/>
              </a:clrFrom>
              <a:clrTo>
                <a:srgbClr val="FFFFFF">
                  <a:alpha val="0"/>
                </a:srgbClr>
              </a:clrTo>
            </a:clrChange>
          </a:blip>
          <a:srcRect/>
          <a:stretch>
            <a:fillRect/>
          </a:stretch>
        </p:blipFill>
        <p:spPr bwMode="auto">
          <a:xfrm>
            <a:off x="457200" y="1524001"/>
            <a:ext cx="8334816" cy="510083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Example Dashboards</a:t>
            </a:r>
            <a:endParaRPr lang="en-US" dirty="0"/>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150</a:t>
            </a:fld>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bit more on bug tracking</a:t>
            </a:r>
            <a:endParaRPr lang="en-US" dirty="0"/>
          </a:p>
        </p:txBody>
      </p:sp>
      <p:sp>
        <p:nvSpPr>
          <p:cNvPr id="7" name="Content Placeholder 6"/>
          <p:cNvSpPr>
            <a:spLocks noGrp="1"/>
          </p:cNvSpPr>
          <p:nvPr>
            <p:ph sz="quarter" idx="2"/>
          </p:nvPr>
        </p:nvSpPr>
        <p:spPr>
          <a:xfrm>
            <a:off x="609600" y="2438400"/>
            <a:ext cx="3886200" cy="3918857"/>
          </a:xfrm>
        </p:spPr>
        <p:txBody>
          <a:bodyPr>
            <a:normAutofit/>
          </a:bodyPr>
          <a:lstStyle/>
          <a:p>
            <a:pPr>
              <a:buNone/>
            </a:pPr>
            <a:r>
              <a:rPr lang="en-US" sz="1400" dirty="0" smtClean="0"/>
              <a:t>1) 	Review the current items in the top-ten list(s): </a:t>
            </a:r>
          </a:p>
          <a:p>
            <a:pPr lvl="1"/>
            <a:r>
              <a:rPr lang="en-US" sz="1100" dirty="0" smtClean="0"/>
              <a:t>Are any issues not making progress? Are the appropriate people involved in working the issue?</a:t>
            </a:r>
          </a:p>
          <a:p>
            <a:pPr lvl="1"/>
            <a:r>
              <a:rPr lang="en-US" sz="1100" dirty="0" smtClean="0"/>
              <a:t>Are there any blockers around working the issues that need to be escalated?</a:t>
            </a:r>
          </a:p>
          <a:p>
            <a:pPr lvl="1"/>
            <a:r>
              <a:rPr lang="en-US" sz="1100" dirty="0" smtClean="0"/>
              <a:t>Have circumstances changed in any way that would cause us to drop any of these issues from this list?</a:t>
            </a:r>
          </a:p>
          <a:p>
            <a:pPr>
              <a:buNone/>
            </a:pPr>
            <a:r>
              <a:rPr lang="en-US" sz="1400" dirty="0" smtClean="0"/>
              <a:t>2)	Review new items created in any of the projects that feed the list(s): </a:t>
            </a:r>
          </a:p>
          <a:p>
            <a:pPr lvl="1"/>
            <a:r>
              <a:rPr lang="en-US" sz="1100" dirty="0" smtClean="0"/>
              <a:t>Review the tickets created since the last meeting from each project database feeding the lists you're reviewing.</a:t>
            </a:r>
          </a:p>
          <a:p>
            <a:pPr lvl="1"/>
            <a:r>
              <a:rPr lang="en-US" sz="1100" dirty="0" smtClean="0"/>
              <a:t>If appropriate, update priority and severity as a team. Be sure to capture key comments about priority and severity in the ticket.</a:t>
            </a:r>
          </a:p>
          <a:p>
            <a:pPr lvl="1"/>
            <a:r>
              <a:rPr lang="en-US" sz="1100" dirty="0" smtClean="0"/>
              <a:t>Pull any new tickets into the list as appropriate.</a:t>
            </a:r>
          </a:p>
        </p:txBody>
      </p:sp>
      <p:sp>
        <p:nvSpPr>
          <p:cNvPr id="9" name="Content Placeholder 8"/>
          <p:cNvSpPr>
            <a:spLocks noGrp="1"/>
          </p:cNvSpPr>
          <p:nvPr>
            <p:ph sz="quarter" idx="4"/>
          </p:nvPr>
        </p:nvSpPr>
        <p:spPr>
          <a:xfrm>
            <a:off x="4800600" y="1752600"/>
            <a:ext cx="3886200" cy="4572000"/>
          </a:xfrm>
        </p:spPr>
        <p:txBody>
          <a:bodyPr>
            <a:normAutofit/>
          </a:bodyPr>
          <a:lstStyle/>
          <a:p>
            <a:pPr>
              <a:buNone/>
            </a:pPr>
            <a:r>
              <a:rPr lang="en-US" sz="1400" dirty="0" smtClean="0"/>
              <a:t>3) 	Review the most critical outstanding existing items from the projects that feed the list(s): </a:t>
            </a:r>
          </a:p>
          <a:p>
            <a:pPr lvl="1"/>
            <a:r>
              <a:rPr lang="en-US" sz="1100" dirty="0" smtClean="0"/>
              <a:t>When there are no new issues to pull in, and the list has room for new items, look at the highest-priority tickets from each feeding project database.</a:t>
            </a:r>
          </a:p>
          <a:p>
            <a:pPr lvl="1"/>
            <a:r>
              <a:rPr lang="en-US" sz="1100" dirty="0" smtClean="0"/>
              <a:t>Ask attendees if any tickets within their projects need focus, but the ticket's priority may not appropriately represent the urgency of the issue.</a:t>
            </a:r>
          </a:p>
          <a:p>
            <a:pPr lvl="1"/>
            <a:r>
              <a:rPr lang="en-US" sz="1100" dirty="0" smtClean="0"/>
              <a:t>Pull tickets into the list as appropriate, based on feedback and discussion by the team.</a:t>
            </a:r>
          </a:p>
          <a:p>
            <a:pPr>
              <a:buNone/>
            </a:pPr>
            <a:r>
              <a:rPr lang="en-US" sz="1400" dirty="0" smtClean="0"/>
              <a:t>4)	Discuss any other issues related to the project(s) that the team may need to know.</a:t>
            </a:r>
          </a:p>
          <a:p>
            <a:pPr>
              <a:buNone/>
            </a:pPr>
            <a:r>
              <a:rPr lang="en-US" sz="1400" dirty="0" smtClean="0"/>
              <a:t>5)	If a top-ten list has more than 10 tickets, ask the team whether that's okay. Sometimes it is (related tickets, requirements for an upcoming release, and so on), but make sure that the team knows why the buffer was extended and is clear on what that means. Try not to let it happen too often.</a:t>
            </a:r>
          </a:p>
          <a:p>
            <a:endParaRPr lang="en-US" dirty="0" smtClean="0"/>
          </a:p>
          <a:p>
            <a:endParaRPr lang="en-US" dirty="0"/>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151</a:t>
            </a:fld>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6" name="Text Placeholder 5"/>
          <p:cNvSpPr>
            <a:spLocks noGrp="1"/>
          </p:cNvSpPr>
          <p:nvPr>
            <p:ph type="body" sz="quarter" idx="1"/>
          </p:nvPr>
        </p:nvSpPr>
        <p:spPr/>
        <p:txBody>
          <a:bodyPr>
            <a:normAutofit lnSpcReduction="10000"/>
          </a:bodyPr>
          <a:lstStyle/>
          <a:p>
            <a:r>
              <a:rPr lang="en-US" dirty="0" smtClean="0"/>
              <a:t>Example daily defect meetings format</a:t>
            </a:r>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Anything we covered is fair game…</a:t>
            </a:r>
            <a:endParaRPr lang="en-US" dirty="0"/>
          </a:p>
        </p:txBody>
      </p:sp>
      <p:sp>
        <p:nvSpPr>
          <p:cNvPr id="4" name="Title 3"/>
          <p:cNvSpPr>
            <a:spLocks noGrp="1"/>
          </p:cNvSpPr>
          <p:nvPr>
            <p:ph type="title"/>
          </p:nvPr>
        </p:nvSpPr>
        <p:spPr/>
        <p:txBody>
          <a:bodyPr/>
          <a:lstStyle/>
          <a:p>
            <a:r>
              <a:rPr lang="en-US" dirty="0" smtClean="0"/>
              <a:t>Questions and Answers</a:t>
            </a:r>
            <a:endParaRPr lang="en-US" dirty="0"/>
          </a:p>
        </p:txBody>
      </p:sp>
      <p:sp>
        <p:nvSpPr>
          <p:cNvPr id="6" name="Slide Number Placeholder 5"/>
          <p:cNvSpPr>
            <a:spLocks noGrp="1"/>
          </p:cNvSpPr>
          <p:nvPr>
            <p:ph type="sldNum" sz="quarter" idx="11"/>
          </p:nvPr>
        </p:nvSpPr>
        <p:spPr/>
        <p:txBody>
          <a:bodyPr/>
          <a:lstStyle/>
          <a:p>
            <a:fld id="{7A7308B0-0963-4AF8-8229-9EF293A0BECF}" type="slidenum">
              <a:rPr lang="en-US" smtClean="0"/>
              <a:pPr/>
              <a:t>152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Following up on topics covered in this course.</a:t>
            </a:r>
            <a:endParaRPr lang="en-US" dirty="0"/>
          </a:p>
        </p:txBody>
      </p:sp>
      <p:sp>
        <p:nvSpPr>
          <p:cNvPr id="4" name="Title 3"/>
          <p:cNvSpPr>
            <a:spLocks noGrp="1"/>
          </p:cNvSpPr>
          <p:nvPr>
            <p:ph type="title"/>
          </p:nvPr>
        </p:nvSpPr>
        <p:spPr/>
        <p:txBody>
          <a:bodyPr/>
          <a:lstStyle/>
          <a:p>
            <a:r>
              <a:rPr lang="en-US" dirty="0" smtClean="0"/>
              <a:t>References</a:t>
            </a:r>
            <a:endParaRPr lang="en-US" dirty="0"/>
          </a:p>
        </p:txBody>
      </p:sp>
      <p:sp>
        <p:nvSpPr>
          <p:cNvPr id="6" name="Slide Number Placeholder 5"/>
          <p:cNvSpPr>
            <a:spLocks noGrp="1"/>
          </p:cNvSpPr>
          <p:nvPr>
            <p:ph type="sldNum" sz="quarter" idx="11"/>
          </p:nvPr>
        </p:nvSpPr>
        <p:spPr/>
        <p:txBody>
          <a:bodyPr/>
          <a:lstStyle/>
          <a:p>
            <a:fld id="{7A7308B0-0963-4AF8-8229-9EF293A0BECF}" type="slidenum">
              <a:rPr lang="en-US" smtClean="0"/>
              <a:pPr/>
              <a:t>153</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sz="quarter" idx="1"/>
          </p:nvPr>
        </p:nvSpPr>
        <p:spPr/>
        <p:txBody>
          <a:bodyPr>
            <a:noAutofit/>
          </a:bodyPr>
          <a:lstStyle/>
          <a:p>
            <a:r>
              <a:rPr lang="en-US" sz="1400" i="1" dirty="0" smtClean="0"/>
              <a:t>Lessons Learned in Software Testing </a:t>
            </a:r>
            <a:r>
              <a:rPr lang="en-US" sz="1400" dirty="0" smtClean="0"/>
              <a:t>by Cem Kaner, James Bach, and Bret Pettichord</a:t>
            </a:r>
          </a:p>
          <a:p>
            <a:r>
              <a:rPr lang="en-US" sz="1400" i="1" dirty="0" smtClean="0"/>
              <a:t>How to Break Software: A Practical Guide to Testing</a:t>
            </a:r>
            <a:r>
              <a:rPr lang="en-US" sz="1400" dirty="0" smtClean="0"/>
              <a:t> by James A. Whittaker</a:t>
            </a:r>
          </a:p>
          <a:p>
            <a:r>
              <a:rPr lang="en-US" sz="1400" i="1" dirty="0" smtClean="0"/>
              <a:t>How to Break Software Security</a:t>
            </a:r>
            <a:r>
              <a:rPr lang="en-US" sz="1400" dirty="0" smtClean="0"/>
              <a:t> by James A. Whittaker and Herbert H. Thompson</a:t>
            </a:r>
            <a:endParaRPr lang="en-US" sz="1400" i="1" dirty="0" smtClean="0"/>
          </a:p>
          <a:p>
            <a:r>
              <a:rPr lang="en-US" sz="1400" i="1" dirty="0" smtClean="0"/>
              <a:t>How to Break Web Software: Functional and Security Testing of Web Applications and Web Services</a:t>
            </a:r>
            <a:r>
              <a:rPr lang="en-US" sz="1400" dirty="0" smtClean="0"/>
              <a:t> by Mike Andrews and James A. Whittaker</a:t>
            </a:r>
          </a:p>
          <a:p>
            <a:r>
              <a:rPr lang="en-US" sz="1400" i="1" dirty="0" smtClean="0"/>
              <a:t>How To Solve It: A New Aspect of Mathematical Method </a:t>
            </a:r>
            <a:r>
              <a:rPr lang="en-US" sz="1400" dirty="0" smtClean="0"/>
              <a:t>by George Polya </a:t>
            </a:r>
          </a:p>
          <a:p>
            <a:r>
              <a:rPr lang="en-US" sz="1400" i="1" dirty="0" smtClean="0"/>
              <a:t>Discourse on the Method for Conducting One's Reason Well and for Seeking Truth in the Sciences </a:t>
            </a:r>
            <a:r>
              <a:rPr lang="en-US" sz="1400" dirty="0" smtClean="0"/>
              <a:t>by Rene Descartes</a:t>
            </a:r>
          </a:p>
          <a:p>
            <a:r>
              <a:rPr lang="en-US" sz="1400" i="1" dirty="0" smtClean="0"/>
              <a:t>Principles of Experimentation and Measurement</a:t>
            </a:r>
            <a:r>
              <a:rPr lang="en-US" sz="1400" dirty="0" smtClean="0"/>
              <a:t> by Gordon M. Bragg</a:t>
            </a:r>
          </a:p>
          <a:p>
            <a:r>
              <a:rPr lang="en-US" sz="1400" i="1" dirty="0" smtClean="0"/>
              <a:t>The Invisible Gorilla: And Other Ways Our Intuitions Deceive Us</a:t>
            </a:r>
            <a:r>
              <a:rPr lang="en-US" sz="1400" dirty="0" smtClean="0"/>
              <a:t> by Christopher Chabris and Daniel Simons </a:t>
            </a:r>
          </a:p>
          <a:p>
            <a:r>
              <a:rPr lang="en-US" sz="1400" i="1" dirty="0" smtClean="0"/>
              <a:t>Negotiation </a:t>
            </a:r>
            <a:r>
              <a:rPr lang="en-US" sz="1400" dirty="0" smtClean="0"/>
              <a:t>5</a:t>
            </a:r>
            <a:r>
              <a:rPr lang="en-US" sz="1400" baseline="30000" dirty="0" smtClean="0"/>
              <a:t>th</a:t>
            </a:r>
            <a:r>
              <a:rPr lang="en-US" sz="1400" dirty="0" smtClean="0"/>
              <a:t> Edition by Lewicki, Saunders, and Barry</a:t>
            </a:r>
          </a:p>
          <a:p>
            <a:r>
              <a:rPr lang="en-US" sz="1400" i="1" dirty="0" smtClean="0"/>
              <a:t>Freakonomics: A Rogue Economist Explores the Hidden Side of Everything</a:t>
            </a:r>
            <a:r>
              <a:rPr lang="en-US" sz="1400" dirty="0" smtClean="0"/>
              <a:t> by Steven D. Levitt and Stephen J. Dubner</a:t>
            </a:r>
          </a:p>
          <a:p>
            <a:r>
              <a:rPr lang="en-US" sz="1400" i="1" dirty="0" smtClean="0"/>
              <a:t>Don’t Panic: Mobile Developer’s Guide to the Galaxy</a:t>
            </a:r>
            <a:r>
              <a:rPr lang="en-US" sz="1400" dirty="0" smtClean="0"/>
              <a:t> – 6</a:t>
            </a:r>
            <a:r>
              <a:rPr lang="en-US" sz="1400" baseline="30000" dirty="0" smtClean="0"/>
              <a:t>th</a:t>
            </a:r>
            <a:r>
              <a:rPr lang="en-US" sz="1400" dirty="0" smtClean="0"/>
              <a:t> Edition by Robert </a:t>
            </a:r>
            <a:r>
              <a:rPr lang="en-US" sz="1400" dirty="0" err="1" smtClean="0"/>
              <a:t>Virkus</a:t>
            </a:r>
            <a:r>
              <a:rPr lang="en-US" sz="1400" dirty="0" smtClean="0"/>
              <a:t>, et al.</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154</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sz="quarter" idx="1"/>
          </p:nvPr>
        </p:nvSpPr>
        <p:spPr/>
        <p:txBody>
          <a:bodyPr>
            <a:noAutofit/>
          </a:bodyPr>
          <a:lstStyle/>
          <a:p>
            <a:r>
              <a:rPr lang="en-US" sz="1200" dirty="0" smtClean="0"/>
              <a:t>“Rapid Software Testing” v2.1 by James Bach</a:t>
            </a:r>
            <a:r>
              <a:rPr lang="en-US" sz="1200" baseline="0" dirty="0" smtClean="0"/>
              <a:t> and Michael Bolton </a:t>
            </a:r>
            <a:r>
              <a:rPr lang="en-US" sz="1200" dirty="0" smtClean="0"/>
              <a:t/>
            </a:r>
            <a:br>
              <a:rPr lang="en-US" sz="1200" dirty="0" smtClean="0"/>
            </a:br>
            <a:r>
              <a:rPr lang="en-US" sz="1200" baseline="0" dirty="0" smtClean="0">
                <a:hlinkClick r:id="rId3"/>
              </a:rPr>
              <a:t>http://www.satisfice.com/rst.pdf</a:t>
            </a:r>
            <a:r>
              <a:rPr lang="en-US" sz="1200" baseline="0" dirty="0" smtClean="0"/>
              <a:t> </a:t>
            </a:r>
            <a:endParaRPr lang="en-US" sz="1200" dirty="0" smtClean="0"/>
          </a:p>
          <a:p>
            <a:r>
              <a:rPr lang="en-US" sz="1200" dirty="0" smtClean="0"/>
              <a:t>“X Marks the Test Case: Using Mind Maps for Software Design” by Robert Sabourin</a:t>
            </a:r>
            <a:r>
              <a:rPr lang="en-US" sz="1200" dirty="0"/>
              <a:t> </a:t>
            </a:r>
            <a:r>
              <a:rPr lang="en-US" sz="1200" dirty="0" smtClean="0"/>
              <a:t/>
            </a:r>
            <a:br>
              <a:rPr lang="en-US" sz="1200" dirty="0" smtClean="0"/>
            </a:br>
            <a:r>
              <a:rPr lang="en-US" sz="1200" dirty="0" smtClean="0">
                <a:hlinkClick r:id="rId4"/>
              </a:rPr>
              <a:t>http://www.stickyminds.com/BetterSoftware/magazine.asp?fn=cifea&amp;id=90</a:t>
            </a:r>
            <a:r>
              <a:rPr lang="en-US" sz="1200" dirty="0" smtClean="0"/>
              <a:t> </a:t>
            </a:r>
          </a:p>
          <a:p>
            <a:r>
              <a:rPr lang="en-US" sz="1200" baseline="0" dirty="0" smtClean="0"/>
              <a:t>“User Community Modeling Language (UCML) v1.1 for Performance Test Workloads” by Scott Barber</a:t>
            </a:r>
            <a:r>
              <a:rPr lang="en-US" sz="1200" dirty="0" smtClean="0"/>
              <a:t> </a:t>
            </a:r>
            <a:br>
              <a:rPr lang="en-US" sz="1200" dirty="0" smtClean="0"/>
            </a:br>
            <a:r>
              <a:rPr lang="en-US" sz="1200" dirty="0" smtClean="0">
                <a:hlinkClick r:id="rId5"/>
              </a:rPr>
              <a:t>http://www.perftestplus.com/articles/ucml.pdf</a:t>
            </a:r>
            <a:endParaRPr lang="en-US" sz="1200" dirty="0" smtClean="0"/>
          </a:p>
          <a:p>
            <a:r>
              <a:rPr lang="en-US" sz="1200" dirty="0" smtClean="0"/>
              <a:t>“Testing for performance, part 1: Assess the problem space” by Michael Kelly </a:t>
            </a:r>
            <a:br>
              <a:rPr lang="en-US" sz="1200" dirty="0" smtClean="0"/>
            </a:br>
            <a:r>
              <a:rPr lang="en-US" sz="1200" dirty="0" smtClean="0">
                <a:hlinkClick r:id="rId6"/>
              </a:rPr>
              <a:t>http://searchsoftwarequality.techtarget.com/tip/0,289483,sid92_gci1298371_mem1,00.html</a:t>
            </a:r>
            <a:endParaRPr lang="en-US" sz="1200" dirty="0" smtClean="0"/>
          </a:p>
          <a:p>
            <a:r>
              <a:rPr lang="en-US" sz="1200" dirty="0" smtClean="0"/>
              <a:t>“Analyzing Performance-Testing Results to Correlate Performance Plateaus and Stress Areas” by Michael Kelly </a:t>
            </a:r>
            <a:br>
              <a:rPr lang="en-US" sz="1200" dirty="0" smtClean="0"/>
            </a:br>
            <a:r>
              <a:rPr lang="en-US" sz="1200" dirty="0" smtClean="0">
                <a:hlinkClick r:id="rId7"/>
              </a:rPr>
              <a:t>http://www.informit.com/articles/article.aspx?p=391645</a:t>
            </a:r>
            <a:r>
              <a:rPr lang="en-US" sz="1200" dirty="0" smtClean="0"/>
              <a:t> </a:t>
            </a:r>
          </a:p>
          <a:p>
            <a:r>
              <a:rPr lang="en-US" sz="1200" b="0" dirty="0" smtClean="0"/>
              <a:t>“How to apply modeling techniques to support software testing” by </a:t>
            </a:r>
            <a:r>
              <a:rPr lang="en-US" sz="1200" dirty="0" smtClean="0"/>
              <a:t>Michael Kelly </a:t>
            </a:r>
            <a:br>
              <a:rPr lang="en-US" sz="1200" dirty="0" smtClean="0"/>
            </a:br>
            <a:r>
              <a:rPr lang="en-US" sz="1200" dirty="0" smtClean="0">
                <a:hlinkClick r:id="rId8"/>
              </a:rPr>
              <a:t>http://searchsoftwarequality.techtarget.com/tip/0,289483,sid92_gci1368548,00.html</a:t>
            </a:r>
            <a:r>
              <a:rPr lang="en-US" sz="1200" dirty="0" smtClean="0"/>
              <a:t> </a:t>
            </a:r>
          </a:p>
          <a:p>
            <a:r>
              <a:rPr lang="en-US" sz="1200" dirty="0" smtClean="0"/>
              <a:t>“Taking a Tour</a:t>
            </a:r>
            <a:r>
              <a:rPr lang="en-US" sz="1200" baseline="0" dirty="0" smtClean="0"/>
              <a:t> Through Test Country” by Michael Kelly </a:t>
            </a:r>
            <a:r>
              <a:rPr lang="en-US" sz="1200" dirty="0" smtClean="0"/>
              <a:t> </a:t>
            </a:r>
            <a:br>
              <a:rPr lang="en-US" sz="1200" dirty="0" smtClean="0"/>
            </a:br>
            <a:r>
              <a:rPr lang="en-US" sz="1200" dirty="0" smtClean="0">
                <a:hlinkClick r:id="rId9"/>
              </a:rPr>
              <a:t>http://michaeldkelly.com/pdfs/Taking%20a%20Tour%20Through%20Test%20Country.pdf</a:t>
            </a:r>
            <a:r>
              <a:rPr lang="en-US" sz="1200" dirty="0" smtClean="0"/>
              <a:t> </a:t>
            </a:r>
          </a:p>
          <a:p>
            <a:r>
              <a:rPr lang="en-US" sz="1200" dirty="0" smtClean="0"/>
              <a:t>“Exploratory Testing</a:t>
            </a:r>
            <a:r>
              <a:rPr lang="en-US" sz="1200" baseline="0" dirty="0" smtClean="0"/>
              <a:t> Dynamics” v2.2 by James Bach, Jonathan Bach, and Michael Bolton. </a:t>
            </a:r>
            <a:r>
              <a:rPr lang="en-US" sz="1200" dirty="0" smtClean="0"/>
              <a:t> </a:t>
            </a:r>
            <a:br>
              <a:rPr lang="en-US" sz="1200" dirty="0" smtClean="0"/>
            </a:br>
            <a:r>
              <a:rPr lang="en-US" sz="1200" dirty="0" smtClean="0">
                <a:hlinkClick r:id="rId10"/>
              </a:rPr>
              <a:t>http://www.satisfice.com/blog/wp-content/uploads/2009/10/et-dynamics22.pdf</a:t>
            </a:r>
            <a:r>
              <a:rPr lang="en-US" sz="1200" dirty="0" smtClean="0"/>
              <a:t> </a:t>
            </a:r>
          </a:p>
          <a:p>
            <a:r>
              <a:rPr lang="en-US" sz="1200" dirty="0" smtClean="0"/>
              <a:t>“</a:t>
            </a:r>
            <a:r>
              <a:rPr lang="en-US" sz="1200" b="0" dirty="0" smtClean="0"/>
              <a:t>Two-minute guide to determining software testing coverage</a:t>
            </a:r>
            <a:r>
              <a:rPr lang="en-US" sz="1200" dirty="0" smtClean="0"/>
              <a:t>” by Michael Kelly </a:t>
            </a:r>
            <a:br>
              <a:rPr lang="en-US" sz="1200" dirty="0" smtClean="0"/>
            </a:br>
            <a:r>
              <a:rPr lang="en-US" sz="1200" dirty="0" smtClean="0">
                <a:hlinkClick r:id="rId11"/>
              </a:rPr>
              <a:t>http://searchsoftwarequality.techtarget.com/tip/0,289483,sid92_gci1346754_mem1,00.html</a:t>
            </a:r>
            <a:r>
              <a:rPr lang="en-US" sz="1200" dirty="0" smtClean="0"/>
              <a:t>  </a:t>
            </a:r>
          </a:p>
          <a:p>
            <a:r>
              <a:rPr lang="en-US" sz="1200" dirty="0" smtClean="0"/>
              <a:t>“Two-minute guide to determining software testing coverage” by Michael Kelly </a:t>
            </a:r>
            <a:br>
              <a:rPr lang="en-US" sz="1200" dirty="0" smtClean="0"/>
            </a:br>
            <a:r>
              <a:rPr lang="en-US" sz="1200" dirty="0" smtClean="0">
                <a:hlinkClick r:id="rId11"/>
              </a:rPr>
              <a:t>http://searchsoftwarequality.techtarget.com/tip/0,289483,sid92_gci1346754_mem1,00.html</a:t>
            </a:r>
            <a:r>
              <a:rPr lang="en-US" sz="1200" dirty="0" smtClean="0"/>
              <a:t>  </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155</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 (cont)</a:t>
            </a:r>
            <a:endParaRPr lang="en-US" dirty="0"/>
          </a:p>
        </p:txBody>
      </p:sp>
      <p:sp>
        <p:nvSpPr>
          <p:cNvPr id="3" name="Content Placeholder 2"/>
          <p:cNvSpPr>
            <a:spLocks noGrp="1"/>
          </p:cNvSpPr>
          <p:nvPr>
            <p:ph sz="quarter" idx="1"/>
          </p:nvPr>
        </p:nvSpPr>
        <p:spPr/>
        <p:txBody>
          <a:bodyPr>
            <a:noAutofit/>
          </a:bodyPr>
          <a:lstStyle/>
          <a:p>
            <a:r>
              <a:rPr lang="en-US" sz="1200" dirty="0" smtClean="0"/>
              <a:t>“Heuristic Test Strategy Model” v4.8 by James Bach </a:t>
            </a:r>
            <a:br>
              <a:rPr lang="en-US" sz="1200" dirty="0" smtClean="0"/>
            </a:br>
            <a:r>
              <a:rPr lang="en-US" sz="1200" dirty="0" smtClean="0">
                <a:hlinkClick r:id="rId3"/>
              </a:rPr>
              <a:t>http://www.satisfice.com/tools/satisfice-tsm-4p.pdf</a:t>
            </a:r>
            <a:r>
              <a:rPr lang="en-US" sz="1200" dirty="0" smtClean="0"/>
              <a:t> </a:t>
            </a:r>
          </a:p>
          <a:p>
            <a:r>
              <a:rPr lang="en-US" sz="1200" dirty="0" smtClean="0"/>
              <a:t>“Using Heuristic Test Oracles” by Michael Kelly </a:t>
            </a:r>
            <a:br>
              <a:rPr lang="en-US" sz="1200" dirty="0" smtClean="0"/>
            </a:br>
            <a:r>
              <a:rPr lang="en-US" sz="1200" dirty="0" smtClean="0">
                <a:hlinkClick r:id="rId4"/>
              </a:rPr>
              <a:t>http://www.informit.com/articles/printerfriendly.aspx?p=463947</a:t>
            </a:r>
            <a:r>
              <a:rPr lang="en-US" sz="1200" dirty="0" smtClean="0"/>
              <a:t> </a:t>
            </a:r>
          </a:p>
          <a:p>
            <a:r>
              <a:rPr lang="en-US" sz="1200" dirty="0" smtClean="0"/>
              <a:t>“Heuristic Test Oracles” by Douglas Hoffman </a:t>
            </a:r>
            <a:br>
              <a:rPr lang="en-US" sz="1200" dirty="0" smtClean="0"/>
            </a:br>
            <a:r>
              <a:rPr lang="en-US" sz="1200" dirty="0" smtClean="0">
                <a:hlinkClick r:id="rId5"/>
              </a:rPr>
              <a:t>http://www.softwarequalitymethods.com/Papers/STQE%20Heuristic.pdf</a:t>
            </a:r>
            <a:endParaRPr lang="en-US" sz="1200" dirty="0" smtClean="0"/>
          </a:p>
          <a:p>
            <a:r>
              <a:rPr lang="en-US" sz="1200" dirty="0" smtClean="0"/>
              <a:t>“Testing Without a map” by Michael Bolton </a:t>
            </a:r>
            <a:br>
              <a:rPr lang="en-US" sz="1200" dirty="0" smtClean="0"/>
            </a:br>
            <a:r>
              <a:rPr lang="en-US" sz="1200" dirty="0" smtClean="0">
                <a:hlinkClick r:id="rId6"/>
              </a:rPr>
              <a:t>http://www.developsense.com/articles/2005-01-TestingWithoutAMap.pdf</a:t>
            </a:r>
            <a:r>
              <a:rPr lang="en-US" sz="1200" dirty="0" smtClean="0"/>
              <a:t> </a:t>
            </a:r>
          </a:p>
          <a:p>
            <a:r>
              <a:rPr lang="en-US" sz="1200" dirty="0" smtClean="0"/>
              <a:t>“Six Thinking Hats for Software Testing” by Julian Harty </a:t>
            </a:r>
            <a:br>
              <a:rPr lang="en-US" sz="1200" dirty="0" smtClean="0"/>
            </a:br>
            <a:r>
              <a:rPr lang="en-US" sz="1200" dirty="0" smtClean="0">
                <a:hlinkClick r:id="rId7"/>
              </a:rPr>
              <a:t>http://www.docstoc.com/docs/6226637/Julian-Harty-Six-Thinking-Hats-for-Software-Tester</a:t>
            </a:r>
            <a:r>
              <a:rPr lang="en-US" sz="1200" dirty="0" smtClean="0"/>
              <a:t>  </a:t>
            </a:r>
          </a:p>
          <a:p>
            <a:r>
              <a:rPr lang="en-US" sz="1200" dirty="0" smtClean="0"/>
              <a:t>“Test Heuristic Cheat Sheet” by Elisabeth Hendrickson </a:t>
            </a:r>
            <a:br>
              <a:rPr lang="en-US" sz="1200" dirty="0" smtClean="0"/>
            </a:br>
            <a:r>
              <a:rPr lang="en-US" sz="1200" dirty="0" smtClean="0">
                <a:hlinkClick r:id="rId8"/>
              </a:rPr>
              <a:t>http://testobsessed.com/2007/02/19/test-heuristics-cheat-sheet/</a:t>
            </a:r>
            <a:r>
              <a:rPr lang="en-US" sz="1200" dirty="0" smtClean="0"/>
              <a:t> </a:t>
            </a:r>
            <a:endParaRPr lang="en-US" sz="1200" dirty="0"/>
          </a:p>
          <a:p>
            <a:r>
              <a:rPr lang="en-US" sz="1200" dirty="0" smtClean="0"/>
              <a:t>“Software testing on an agile project: How to get started” by Michael Kelly and David Christiansen</a:t>
            </a:r>
            <a:br>
              <a:rPr lang="en-US" sz="1200" dirty="0" smtClean="0"/>
            </a:br>
            <a:r>
              <a:rPr lang="en-US" sz="1200" dirty="0" smtClean="0">
                <a:hlinkClick r:id="rId9"/>
              </a:rPr>
              <a:t>http://searchsoftwarequality.techtarget.com/tip/0,289483,sid92_gci1330672,00.html</a:t>
            </a:r>
            <a:r>
              <a:rPr lang="en-US" sz="1200" dirty="0" smtClean="0"/>
              <a:t> </a:t>
            </a:r>
          </a:p>
          <a:p>
            <a:r>
              <a:rPr lang="en-US" sz="1200" dirty="0" smtClean="0"/>
              <a:t>“Agile Testing Directions” by Brian Marick  </a:t>
            </a:r>
            <a:br>
              <a:rPr lang="en-US" sz="1200" dirty="0" smtClean="0"/>
            </a:br>
            <a:r>
              <a:rPr lang="en-US" sz="1200" dirty="0" smtClean="0">
                <a:hlinkClick r:id="rId10"/>
              </a:rPr>
              <a:t>http://www.exampler.com/old-blog/2003/08/21/</a:t>
            </a:r>
            <a:r>
              <a:rPr lang="en-US" sz="1200" dirty="0" smtClean="0"/>
              <a:t> </a:t>
            </a:r>
          </a:p>
          <a:p>
            <a:r>
              <a:rPr lang="en-US" sz="1200" dirty="0" smtClean="0"/>
              <a:t>“The benefits of exploratory testing in agile environments” by Michael Kelly </a:t>
            </a:r>
            <a:r>
              <a:rPr lang="en-US" sz="1200" dirty="0" smtClean="0">
                <a:hlinkClick r:id="rId11"/>
              </a:rPr>
              <a:t>http://searchsoftwarequality.techtarget.com/tip/0,289483,sid92_gci1350741,00.html</a:t>
            </a:r>
            <a:r>
              <a:rPr lang="en-US" sz="1200" dirty="0" smtClean="0"/>
              <a:t> </a:t>
            </a:r>
          </a:p>
          <a:p>
            <a:r>
              <a:rPr lang="en-US" sz="1200" dirty="0" smtClean="0"/>
              <a:t> “Satisfice Heuristic Test Planning: Context Model” by James Bach </a:t>
            </a:r>
            <a:br>
              <a:rPr lang="en-US" sz="1200" dirty="0" smtClean="0"/>
            </a:br>
            <a:r>
              <a:rPr lang="en-US" sz="1200" dirty="0" smtClean="0">
                <a:hlinkClick r:id="rId12"/>
              </a:rPr>
              <a:t>http://www.satisfice.com/tools/satisfice-cm.pdf</a:t>
            </a:r>
            <a:r>
              <a:rPr lang="en-US" sz="1200" dirty="0" smtClean="0"/>
              <a:t> </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156</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 (cont)</a:t>
            </a:r>
            <a:endParaRPr lang="en-US" dirty="0"/>
          </a:p>
        </p:txBody>
      </p:sp>
      <p:sp>
        <p:nvSpPr>
          <p:cNvPr id="3" name="Content Placeholder 2"/>
          <p:cNvSpPr>
            <a:spLocks noGrp="1"/>
          </p:cNvSpPr>
          <p:nvPr>
            <p:ph sz="quarter" idx="1"/>
          </p:nvPr>
        </p:nvSpPr>
        <p:spPr/>
        <p:txBody>
          <a:bodyPr>
            <a:noAutofit/>
          </a:bodyPr>
          <a:lstStyle/>
          <a:p>
            <a:r>
              <a:rPr lang="en-US" sz="1200" dirty="0" smtClean="0"/>
              <a:t>“Prioritizing software testing on little time“ by Scott Barber: </a:t>
            </a:r>
            <a:br>
              <a:rPr lang="en-US" sz="1200" dirty="0" smtClean="0"/>
            </a:br>
            <a:r>
              <a:rPr lang="en-US" sz="1200" dirty="0" smtClean="0">
                <a:hlinkClick r:id="rId3"/>
              </a:rPr>
              <a:t>http://searchsoftwarequality.techtarget.com/expert/KnowledgebaseAnswer/0,289625,sid92_gci1296746_mem1,00.html</a:t>
            </a:r>
            <a:endParaRPr lang="en-US" sz="1200" dirty="0" smtClean="0"/>
          </a:p>
          <a:p>
            <a:r>
              <a:rPr lang="en-US" sz="1200" dirty="0" smtClean="0"/>
              <a:t>“Developing a project test strategy” by Michael Kelly </a:t>
            </a:r>
            <a:br>
              <a:rPr lang="en-US" sz="1200" dirty="0" smtClean="0"/>
            </a:br>
            <a:r>
              <a:rPr lang="en-US" sz="1200" dirty="0" smtClean="0">
                <a:hlinkClick r:id="rId4"/>
              </a:rPr>
              <a:t>http://www.informit.com/articles/printerfriendly.asp?p=355875&amp;rl=1</a:t>
            </a:r>
            <a:r>
              <a:rPr lang="en-US" sz="1200" dirty="0" smtClean="0"/>
              <a:t> </a:t>
            </a:r>
          </a:p>
          <a:p>
            <a:r>
              <a:rPr lang="en-US" sz="1200" dirty="0" smtClean="0"/>
              <a:t>“An Introduction to Scenario Testing” by Cem Kaner </a:t>
            </a:r>
            <a:br>
              <a:rPr lang="en-US" sz="1200" dirty="0" smtClean="0"/>
            </a:br>
            <a:r>
              <a:rPr lang="en-US" sz="1200" dirty="0" smtClean="0">
                <a:hlinkClick r:id="rId5"/>
              </a:rPr>
              <a:t>http://www.testingeducation.org/a/scenario2.pdf</a:t>
            </a:r>
            <a:r>
              <a:rPr lang="en-US" sz="1200" dirty="0" smtClean="0"/>
              <a:t> </a:t>
            </a:r>
          </a:p>
          <a:p>
            <a:r>
              <a:rPr lang="en-US" sz="1200" dirty="0" smtClean="0"/>
              <a:t>“Four Classic Problems with Scripted Testing” by Michael Kelly</a:t>
            </a:r>
            <a:br>
              <a:rPr lang="en-US" sz="1200" dirty="0" smtClean="0"/>
            </a:br>
            <a:r>
              <a:rPr lang="en-US" sz="1200" dirty="0" smtClean="0">
                <a:hlinkClick r:id="rId6"/>
              </a:rPr>
              <a:t>http://www.informit.com/articles/article.aspx?p=471934</a:t>
            </a:r>
            <a:r>
              <a:rPr lang="en-US" sz="1200" dirty="0" smtClean="0"/>
              <a:t> </a:t>
            </a:r>
          </a:p>
          <a:p>
            <a:r>
              <a:rPr lang="en-US" sz="1200" dirty="0" smtClean="0"/>
              <a:t>“Testing for SOA and the tools available in the market.” by Michael Kelly and David Christiansen</a:t>
            </a:r>
            <a:br>
              <a:rPr lang="en-US" sz="1200" dirty="0" smtClean="0"/>
            </a:br>
            <a:r>
              <a:rPr lang="en-US" sz="1200" dirty="0" smtClean="0"/>
              <a:t> </a:t>
            </a:r>
            <a:r>
              <a:rPr lang="en-US" sz="1200" dirty="0" smtClean="0">
                <a:hlinkClick r:id="rId7"/>
              </a:rPr>
              <a:t>http://michaeldkelly.com/pdfs/TestingSOA.pdf</a:t>
            </a:r>
            <a:r>
              <a:rPr lang="en-US" sz="1200" dirty="0" smtClean="0"/>
              <a:t> </a:t>
            </a:r>
          </a:p>
          <a:p>
            <a:r>
              <a:rPr lang="en-US" sz="1200" dirty="0" smtClean="0"/>
              <a:t>“Lessons Learned in Defect Triage” by Michael Kelly </a:t>
            </a:r>
            <a:br>
              <a:rPr lang="en-US" sz="1200" dirty="0" smtClean="0"/>
            </a:br>
            <a:r>
              <a:rPr lang="en-US" sz="1200" dirty="0" smtClean="0"/>
              <a:t> </a:t>
            </a:r>
            <a:r>
              <a:rPr lang="en-US" sz="1200" dirty="0" smtClean="0">
                <a:hlinkClick r:id="rId8"/>
              </a:rPr>
              <a:t>http://www.informit.com/articles/article.aspx?p=1324984</a:t>
            </a:r>
            <a:r>
              <a:rPr lang="en-US" sz="1200" dirty="0" smtClean="0"/>
              <a:t> </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157</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sz="quarter" idx="1"/>
          </p:nvPr>
        </p:nvSpPr>
        <p:spPr/>
        <p:txBody>
          <a:bodyPr>
            <a:noAutofit/>
          </a:bodyPr>
          <a:lstStyle/>
          <a:p>
            <a:r>
              <a:rPr lang="en-US" sz="1400" dirty="0" smtClean="0"/>
              <a:t>FreeMind, </a:t>
            </a:r>
            <a:br>
              <a:rPr lang="en-US" sz="1400" dirty="0" smtClean="0"/>
            </a:br>
            <a:r>
              <a:rPr lang="en-US" sz="1400" dirty="0" smtClean="0">
                <a:hlinkClick r:id="rId2"/>
              </a:rPr>
              <a:t>http://sourceforge.net/projects/freemind/</a:t>
            </a:r>
            <a:r>
              <a:rPr lang="en-US" sz="1400" dirty="0" smtClean="0"/>
              <a:t> </a:t>
            </a:r>
          </a:p>
          <a:p>
            <a:r>
              <a:rPr lang="en-US" sz="1400" dirty="0" smtClean="0"/>
              <a:t>WebSequenceDiagrams, </a:t>
            </a:r>
            <a:br>
              <a:rPr lang="en-US" sz="1400" dirty="0" smtClean="0"/>
            </a:br>
            <a:r>
              <a:rPr lang="en-US" sz="1400" dirty="0" smtClean="0">
                <a:hlinkClick r:id="rId3"/>
              </a:rPr>
              <a:t>http://www.websequencediagrams.com/</a:t>
            </a:r>
            <a:r>
              <a:rPr lang="en-US" sz="1400" dirty="0" smtClean="0"/>
              <a:t> </a:t>
            </a:r>
          </a:p>
          <a:p>
            <a:r>
              <a:rPr lang="en-US" sz="1400" dirty="0" smtClean="0"/>
              <a:t>Browsershots, </a:t>
            </a:r>
            <a:br>
              <a:rPr lang="en-US" sz="1400" dirty="0" smtClean="0"/>
            </a:br>
            <a:r>
              <a:rPr lang="en-US" sz="1400" dirty="0" smtClean="0">
                <a:hlinkClick r:id="rId4"/>
              </a:rPr>
              <a:t>http://browsershots.org/</a:t>
            </a:r>
            <a:r>
              <a:rPr lang="en-US" sz="1400" dirty="0" smtClean="0"/>
              <a:t> </a:t>
            </a:r>
          </a:p>
          <a:p>
            <a:r>
              <a:rPr lang="en-US" sz="1400" dirty="0" smtClean="0"/>
              <a:t>Mobile compatibility tables, </a:t>
            </a:r>
            <a:br>
              <a:rPr lang="en-US" sz="1400" dirty="0" smtClean="0"/>
            </a:br>
            <a:r>
              <a:rPr lang="en-US" sz="1400" dirty="0" smtClean="0">
                <a:hlinkClick r:id="rId5"/>
              </a:rPr>
              <a:t>http://www.quirksmode.org/m/table.html</a:t>
            </a:r>
            <a:endParaRPr lang="en-US" sz="1400" dirty="0" smtClean="0"/>
          </a:p>
          <a:p>
            <a:r>
              <a:rPr lang="en-US" sz="1400" dirty="0" smtClean="0"/>
              <a:t>Website Grader, </a:t>
            </a:r>
            <a:br>
              <a:rPr lang="en-US" sz="1400" dirty="0" smtClean="0"/>
            </a:br>
            <a:r>
              <a:rPr lang="en-US" sz="1400" dirty="0" smtClean="0">
                <a:hlinkClick r:id="rId6"/>
              </a:rPr>
              <a:t>http://websitegrader.com/</a:t>
            </a:r>
            <a:endParaRPr lang="en-US" sz="1400" dirty="0" smtClean="0"/>
          </a:p>
          <a:p>
            <a:r>
              <a:rPr lang="en-US" sz="1400" dirty="0" smtClean="0"/>
              <a:t>SEO Site Checkup, </a:t>
            </a:r>
            <a:br>
              <a:rPr lang="en-US" sz="1400" dirty="0" smtClean="0"/>
            </a:br>
            <a:r>
              <a:rPr lang="en-US" sz="1400" dirty="0" smtClean="0">
                <a:hlinkClick r:id="rId7"/>
              </a:rPr>
              <a:t>http://www.seositecheckup.com</a:t>
            </a:r>
            <a:r>
              <a:rPr lang="en-US" sz="1400" dirty="0" smtClean="0"/>
              <a:t> </a:t>
            </a:r>
          </a:p>
          <a:p>
            <a:r>
              <a:rPr lang="en-US" sz="1400" dirty="0" smtClean="0"/>
              <a:t>iShowU, </a:t>
            </a:r>
            <a:br>
              <a:rPr lang="en-US" sz="1400" dirty="0" smtClean="0"/>
            </a:br>
            <a:r>
              <a:rPr lang="en-US" sz="1400" dirty="0" smtClean="0">
                <a:hlinkClick r:id="rId8"/>
              </a:rPr>
              <a:t>http://www.shinywhitebox.com/</a:t>
            </a:r>
            <a:r>
              <a:rPr lang="en-US" sz="1400" dirty="0" smtClean="0"/>
              <a:t> </a:t>
            </a:r>
          </a:p>
          <a:p>
            <a:r>
              <a:rPr lang="en-US" sz="1400" dirty="0" smtClean="0"/>
              <a:t>Snagit, </a:t>
            </a:r>
            <a:br>
              <a:rPr lang="en-US" sz="1400" dirty="0" smtClean="0"/>
            </a:br>
            <a:r>
              <a:rPr lang="en-US" sz="1400" dirty="0" smtClean="0">
                <a:hlinkClick r:id="rId9"/>
              </a:rPr>
              <a:t>http://www.techsmith.com/snagit/</a:t>
            </a:r>
            <a:r>
              <a:rPr lang="en-US" sz="1400" dirty="0" smtClean="0"/>
              <a:t> </a:t>
            </a:r>
          </a:p>
          <a:p>
            <a:endParaRPr lang="en-US" sz="1400" dirty="0" smtClean="0"/>
          </a:p>
        </p:txBody>
      </p:sp>
      <p:sp>
        <p:nvSpPr>
          <p:cNvPr id="6" name="Content Placeholder 5"/>
          <p:cNvSpPr>
            <a:spLocks noGrp="1"/>
          </p:cNvSpPr>
          <p:nvPr>
            <p:ph sz="quarter" idx="2"/>
          </p:nvPr>
        </p:nvSpPr>
        <p:spPr/>
        <p:txBody>
          <a:bodyPr>
            <a:noAutofit/>
          </a:bodyPr>
          <a:lstStyle/>
          <a:p>
            <a:r>
              <a:rPr lang="en-US" sz="1400" dirty="0" smtClean="0"/>
              <a:t>Section 508 validation, </a:t>
            </a:r>
            <a:br>
              <a:rPr lang="en-US" sz="1400" dirty="0" smtClean="0"/>
            </a:br>
            <a:r>
              <a:rPr lang="en-US" sz="1400" dirty="0" smtClean="0">
                <a:hlinkClick r:id="rId10"/>
              </a:rPr>
              <a:t>http://www.cynthiasays.com/</a:t>
            </a:r>
            <a:r>
              <a:rPr lang="en-US" sz="1400" dirty="0" smtClean="0"/>
              <a:t>  </a:t>
            </a:r>
          </a:p>
          <a:p>
            <a:r>
              <a:rPr lang="en-US" sz="1400" dirty="0" smtClean="0"/>
              <a:t>CSS validation, </a:t>
            </a:r>
            <a:br>
              <a:rPr lang="en-US" sz="1400" dirty="0" smtClean="0"/>
            </a:br>
            <a:r>
              <a:rPr lang="en-US" sz="1400" dirty="0" smtClean="0">
                <a:hlinkClick r:id="rId11"/>
              </a:rPr>
              <a:t>http://jigsaw.w3.org/css-validator/</a:t>
            </a:r>
            <a:r>
              <a:rPr lang="en-US" sz="1400" dirty="0" smtClean="0"/>
              <a:t>  </a:t>
            </a:r>
          </a:p>
          <a:p>
            <a:r>
              <a:rPr lang="en-US" sz="1400" dirty="0" smtClean="0"/>
              <a:t>HTML validation, </a:t>
            </a:r>
            <a:br>
              <a:rPr lang="en-US" sz="1400" dirty="0" smtClean="0"/>
            </a:br>
            <a:r>
              <a:rPr lang="en-US" sz="1400" dirty="0" smtClean="0">
                <a:hlinkClick r:id="rId12"/>
              </a:rPr>
              <a:t>http://validator.w3.org/check</a:t>
            </a:r>
            <a:r>
              <a:rPr lang="en-US" sz="1400" dirty="0" smtClean="0"/>
              <a:t>  </a:t>
            </a:r>
          </a:p>
          <a:p>
            <a:r>
              <a:rPr lang="en-US" sz="1400" dirty="0" smtClean="0"/>
              <a:t>Feed Validation, </a:t>
            </a:r>
            <a:br>
              <a:rPr lang="en-US" sz="1400" dirty="0" smtClean="0"/>
            </a:br>
            <a:r>
              <a:rPr lang="en-US" sz="1400" dirty="0" smtClean="0">
                <a:hlinkClick r:id="rId13"/>
              </a:rPr>
              <a:t>http://validator.w3.org/feed/</a:t>
            </a:r>
            <a:r>
              <a:rPr lang="en-US" sz="1400" dirty="0" smtClean="0"/>
              <a:t>  </a:t>
            </a:r>
          </a:p>
          <a:p>
            <a:r>
              <a:rPr lang="en-US" sz="1400" dirty="0" smtClean="0"/>
              <a:t>Link Validation, </a:t>
            </a:r>
            <a:br>
              <a:rPr lang="en-US" sz="1400" dirty="0" smtClean="0"/>
            </a:br>
            <a:r>
              <a:rPr lang="en-US" sz="1400" dirty="0" smtClean="0">
                <a:hlinkClick r:id="rId14"/>
              </a:rPr>
              <a:t>http://validator.w3.org/checklink/</a:t>
            </a:r>
            <a:r>
              <a:rPr lang="en-US" sz="1400" dirty="0" smtClean="0"/>
              <a:t>  </a:t>
            </a:r>
          </a:p>
          <a:p>
            <a:r>
              <a:rPr lang="en-US" sz="1400" dirty="0" smtClean="0"/>
              <a:t>Cobertura, </a:t>
            </a:r>
            <a:br>
              <a:rPr lang="en-US" sz="1400" dirty="0" smtClean="0"/>
            </a:br>
            <a:r>
              <a:rPr lang="en-US" sz="1400" dirty="0" smtClean="0">
                <a:hlinkClick r:id="rId15"/>
              </a:rPr>
              <a:t>http://cobertura.sourceforge.net/</a:t>
            </a:r>
            <a:endParaRPr lang="en-US" sz="1400" dirty="0" smtClean="0"/>
          </a:p>
          <a:p>
            <a:r>
              <a:rPr lang="en-US" sz="1400" dirty="0" smtClean="0"/>
              <a:t>New Relic, </a:t>
            </a:r>
            <a:br>
              <a:rPr lang="en-US" sz="1400" dirty="0" smtClean="0"/>
            </a:br>
            <a:r>
              <a:rPr lang="en-US" sz="1400" dirty="0" smtClean="0">
                <a:hlinkClick r:id="rId16"/>
              </a:rPr>
              <a:t>http://www.newrelic.com/RPMlite-rails.html</a:t>
            </a:r>
            <a:r>
              <a:rPr lang="en-US" sz="1400" dirty="0" smtClean="0"/>
              <a:t> </a:t>
            </a:r>
          </a:p>
          <a:p>
            <a:r>
              <a:rPr lang="en-US" sz="1400" dirty="0" smtClean="0"/>
              <a:t>WireShark, </a:t>
            </a:r>
            <a:br>
              <a:rPr lang="en-US" sz="1400" dirty="0" smtClean="0"/>
            </a:br>
            <a:r>
              <a:rPr lang="en-US" sz="1400" dirty="0" smtClean="0">
                <a:hlinkClick r:id="rId17"/>
              </a:rPr>
              <a:t>http://www.wireshark.org/</a:t>
            </a:r>
            <a:r>
              <a:rPr lang="en-US" sz="1400" dirty="0" smtClean="0"/>
              <a:t> </a:t>
            </a:r>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158</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(cont)</a:t>
            </a:r>
            <a:endParaRPr lang="en-US" dirty="0"/>
          </a:p>
        </p:txBody>
      </p:sp>
      <p:sp>
        <p:nvSpPr>
          <p:cNvPr id="3" name="Content Placeholder 2"/>
          <p:cNvSpPr>
            <a:spLocks noGrp="1"/>
          </p:cNvSpPr>
          <p:nvPr>
            <p:ph sz="quarter" idx="1"/>
          </p:nvPr>
        </p:nvSpPr>
        <p:spPr/>
        <p:txBody>
          <a:bodyPr>
            <a:noAutofit/>
          </a:bodyPr>
          <a:lstStyle/>
          <a:p>
            <a:r>
              <a:rPr lang="en-US" sz="1400" dirty="0" smtClean="0"/>
              <a:t>CamStudio, </a:t>
            </a:r>
            <a:br>
              <a:rPr lang="en-US" sz="1400" dirty="0" smtClean="0"/>
            </a:br>
            <a:r>
              <a:rPr lang="en-US" sz="1400" dirty="0" smtClean="0">
                <a:hlinkClick r:id="rId2"/>
              </a:rPr>
              <a:t>http://camstudio.org/</a:t>
            </a:r>
            <a:r>
              <a:rPr lang="en-US" sz="1400" dirty="0" smtClean="0"/>
              <a:t> </a:t>
            </a:r>
          </a:p>
          <a:p>
            <a:r>
              <a:rPr lang="en-US" sz="1400" dirty="0" smtClean="0"/>
              <a:t>BB TestAsssistant, </a:t>
            </a:r>
            <a:br>
              <a:rPr lang="en-US" sz="1400" dirty="0" smtClean="0"/>
            </a:br>
            <a:r>
              <a:rPr lang="en-US" sz="1400" dirty="0" smtClean="0">
                <a:hlinkClick r:id="rId3"/>
              </a:rPr>
              <a:t>http://www.bbsoftware.co.uk/BBTestAssistant.aspx</a:t>
            </a:r>
            <a:r>
              <a:rPr lang="en-US" sz="1400" dirty="0" smtClean="0"/>
              <a:t> </a:t>
            </a:r>
          </a:p>
          <a:p>
            <a:r>
              <a:rPr lang="en-US" sz="1400" dirty="0" smtClean="0"/>
              <a:t>TestExplorer, </a:t>
            </a:r>
            <a:br>
              <a:rPr lang="en-US" sz="1400" dirty="0" smtClean="0"/>
            </a:br>
            <a:r>
              <a:rPr lang="en-US" sz="1400" dirty="0" smtClean="0">
                <a:hlinkClick r:id="rId4"/>
              </a:rPr>
              <a:t>http://www.testexplorer.com/</a:t>
            </a:r>
            <a:r>
              <a:rPr lang="en-US" sz="1400" dirty="0" smtClean="0"/>
              <a:t> </a:t>
            </a:r>
          </a:p>
          <a:p>
            <a:r>
              <a:rPr lang="en-US" sz="1400" dirty="0" smtClean="0"/>
              <a:t>Log-Watch, </a:t>
            </a:r>
            <a:br>
              <a:rPr lang="en-US" sz="1400" dirty="0" smtClean="0"/>
            </a:br>
            <a:r>
              <a:rPr lang="en-US" sz="1400" dirty="0" smtClean="0">
                <a:hlinkClick r:id="rId5"/>
              </a:rPr>
              <a:t>http://www.satisfice.com/tools.shtml</a:t>
            </a:r>
            <a:endParaRPr lang="en-US" sz="1400" dirty="0" smtClean="0"/>
          </a:p>
          <a:p>
            <a:r>
              <a:rPr lang="en-US" sz="1400" dirty="0" smtClean="0"/>
              <a:t>Web Developer toolbar, </a:t>
            </a:r>
            <a:br>
              <a:rPr lang="en-US" sz="1400" dirty="0" smtClean="0"/>
            </a:br>
            <a:r>
              <a:rPr lang="en-US" sz="1400" dirty="0" smtClean="0">
                <a:hlinkClick r:id="rId6"/>
              </a:rPr>
              <a:t>http://chrispederick.com/work/web-developer/</a:t>
            </a:r>
            <a:r>
              <a:rPr lang="en-US" sz="1400" dirty="0" smtClean="0"/>
              <a:t> </a:t>
            </a:r>
          </a:p>
          <a:p>
            <a:r>
              <a:rPr lang="en-US" sz="1400" dirty="0" smtClean="0"/>
              <a:t>Selenium IDE, </a:t>
            </a:r>
            <a:br>
              <a:rPr lang="en-US" sz="1400" dirty="0" smtClean="0"/>
            </a:br>
            <a:r>
              <a:rPr lang="en-US" sz="1400" dirty="0" smtClean="0">
                <a:hlinkClick r:id="rId7"/>
              </a:rPr>
              <a:t>http://seleniumhq.org/projects/ide/</a:t>
            </a:r>
            <a:r>
              <a:rPr lang="en-US" sz="1400" dirty="0" smtClean="0"/>
              <a:t> </a:t>
            </a:r>
          </a:p>
          <a:p>
            <a:r>
              <a:rPr lang="en-US" sz="1400" dirty="0" smtClean="0"/>
              <a:t>Moleskine, </a:t>
            </a:r>
            <a:br>
              <a:rPr lang="en-US" sz="1400" dirty="0" smtClean="0"/>
            </a:br>
            <a:r>
              <a:rPr lang="en-US" sz="1400" dirty="0" smtClean="0">
                <a:hlinkClick r:id="rId8"/>
              </a:rPr>
              <a:t>http://www.moleskine.com/</a:t>
            </a:r>
            <a:r>
              <a:rPr lang="en-US" sz="1400" dirty="0" smtClean="0"/>
              <a:t> </a:t>
            </a:r>
          </a:p>
          <a:p>
            <a:r>
              <a:rPr lang="en-US" sz="1400" dirty="0" smtClean="0"/>
              <a:t>Composition book, </a:t>
            </a:r>
            <a:br>
              <a:rPr lang="en-US" sz="1400" dirty="0" smtClean="0"/>
            </a:br>
            <a:r>
              <a:rPr lang="en-US" sz="1400" dirty="0" smtClean="0">
                <a:hlinkClick r:id="rId9"/>
              </a:rPr>
              <a:t>http://www.mead.com/</a:t>
            </a:r>
            <a:r>
              <a:rPr lang="en-US" sz="1400" dirty="0" smtClean="0"/>
              <a:t> </a:t>
            </a:r>
          </a:p>
          <a:p>
            <a:endParaRPr lang="en-US" sz="1400" dirty="0" smtClean="0"/>
          </a:p>
        </p:txBody>
      </p:sp>
      <p:sp>
        <p:nvSpPr>
          <p:cNvPr id="6" name="Content Placeholder 5"/>
          <p:cNvSpPr>
            <a:spLocks noGrp="1"/>
          </p:cNvSpPr>
          <p:nvPr>
            <p:ph sz="quarter" idx="2"/>
          </p:nvPr>
        </p:nvSpPr>
        <p:spPr/>
        <p:txBody>
          <a:bodyPr>
            <a:normAutofit/>
          </a:bodyPr>
          <a:lstStyle/>
          <a:p>
            <a:r>
              <a:rPr lang="en-US" sz="1400" dirty="0"/>
              <a:t>Stella, </a:t>
            </a:r>
            <a:br>
              <a:rPr lang="en-US" sz="1400" dirty="0"/>
            </a:br>
            <a:r>
              <a:rPr lang="en-US" sz="1400" dirty="0">
                <a:hlinkClick r:id="rId10"/>
              </a:rPr>
              <a:t>http://blamestella.com</a:t>
            </a:r>
            <a:r>
              <a:rPr lang="en-US" sz="1400" dirty="0"/>
              <a:t> </a:t>
            </a:r>
            <a:endParaRPr lang="en-US" sz="1400" dirty="0" smtClean="0"/>
          </a:p>
          <a:p>
            <a:r>
              <a:rPr lang="en-US" sz="1400" dirty="0" err="1" smtClean="0"/>
              <a:t>BrowserMob</a:t>
            </a:r>
            <a:r>
              <a:rPr lang="en-US" sz="1400" dirty="0" smtClean="0"/>
              <a:t>: </a:t>
            </a:r>
            <a:br>
              <a:rPr lang="en-US" sz="1400" dirty="0" smtClean="0"/>
            </a:br>
            <a:r>
              <a:rPr lang="en-US" sz="1400" dirty="0" smtClean="0">
                <a:hlinkClick r:id="rId11"/>
              </a:rPr>
              <a:t>http://browsermob.com</a:t>
            </a:r>
            <a:r>
              <a:rPr lang="en-US" sz="1400" dirty="0" smtClean="0"/>
              <a:t> </a:t>
            </a:r>
          </a:p>
          <a:p>
            <a:r>
              <a:rPr lang="en-US" sz="1400" dirty="0" err="1" smtClean="0"/>
              <a:t>WebPageTest</a:t>
            </a:r>
            <a:r>
              <a:rPr lang="en-US" sz="1400" dirty="0"/>
              <a:t>: </a:t>
            </a:r>
            <a:r>
              <a:rPr lang="en-US" sz="1400" dirty="0" smtClean="0"/>
              <a:t/>
            </a:r>
            <a:br>
              <a:rPr lang="en-US" sz="1400" dirty="0" smtClean="0"/>
            </a:br>
            <a:r>
              <a:rPr lang="en-US" sz="1400" dirty="0" smtClean="0">
                <a:hlinkClick r:id="rId12"/>
              </a:rPr>
              <a:t>http://webpagetest.org</a:t>
            </a:r>
            <a:r>
              <a:rPr lang="en-US" sz="1400" dirty="0" smtClean="0"/>
              <a:t> </a:t>
            </a:r>
            <a:endParaRPr lang="en-US" sz="1400" dirty="0"/>
          </a:p>
          <a:p>
            <a:r>
              <a:rPr lang="en-US" sz="1400" dirty="0" smtClean="0"/>
              <a:t>Readability </a:t>
            </a:r>
            <a:r>
              <a:rPr lang="en-US" sz="1400" dirty="0"/>
              <a:t>Test: </a:t>
            </a:r>
            <a:r>
              <a:rPr lang="en-US" sz="1400" dirty="0" smtClean="0">
                <a:hlinkClick r:id="rId13"/>
              </a:rPr>
              <a:t>http://juicystudio.com</a:t>
            </a:r>
            <a:r>
              <a:rPr lang="en-US" sz="1400" dirty="0">
                <a:hlinkClick r:id="rId13"/>
              </a:rPr>
              <a:t>/services/</a:t>
            </a:r>
            <a:r>
              <a:rPr lang="en-US" sz="1400" dirty="0" smtClean="0">
                <a:hlinkClick r:id="rId13"/>
              </a:rPr>
              <a:t>readability.php</a:t>
            </a:r>
            <a:r>
              <a:rPr lang="en-US" sz="1400" dirty="0" smtClean="0"/>
              <a:t> </a:t>
            </a:r>
            <a:endParaRPr lang="en-US" sz="1400" dirty="0"/>
          </a:p>
          <a:p>
            <a:r>
              <a:rPr lang="en-US" sz="1400" dirty="0"/>
              <a:t>Spoon: </a:t>
            </a:r>
            <a:r>
              <a:rPr lang="en-US" sz="1400" dirty="0" smtClean="0"/>
              <a:t/>
            </a:r>
            <a:br>
              <a:rPr lang="en-US" sz="1400" dirty="0" smtClean="0"/>
            </a:br>
            <a:r>
              <a:rPr lang="en-US" sz="1400" dirty="0" smtClean="0">
                <a:hlinkClick r:id="rId14"/>
              </a:rPr>
              <a:t>http://spoon.net</a:t>
            </a:r>
            <a:r>
              <a:rPr lang="en-US" sz="1400" dirty="0" smtClean="0"/>
              <a:t> </a:t>
            </a:r>
            <a:endParaRPr lang="en-US" sz="1400" dirty="0"/>
          </a:p>
          <a:p>
            <a:r>
              <a:rPr lang="en-US" sz="1400" dirty="0" err="1"/>
              <a:t>SupportDetails</a:t>
            </a:r>
            <a:r>
              <a:rPr lang="en-US" sz="1400" dirty="0"/>
              <a:t>: </a:t>
            </a:r>
            <a:r>
              <a:rPr lang="en-US" sz="1400" dirty="0" smtClean="0"/>
              <a:t/>
            </a:r>
            <a:br>
              <a:rPr lang="en-US" sz="1400" dirty="0" smtClean="0"/>
            </a:br>
            <a:r>
              <a:rPr lang="en-US" sz="1400" dirty="0" smtClean="0">
                <a:hlinkClick r:id="rId15"/>
              </a:rPr>
              <a:t>http://supportdetails.com</a:t>
            </a:r>
            <a:endParaRPr lang="en-US" sz="1400" dirty="0"/>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159</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Possible answer…</a:t>
            </a:r>
            <a:endParaRPr lang="en-US" dirty="0"/>
          </a:p>
        </p:txBody>
      </p:sp>
      <p:pic>
        <p:nvPicPr>
          <p:cNvPr id="7" name="Content Placeholder 3" descr="C:\Users\Admin\Desktop\figure2.JPG"/>
          <p:cNvPicPr>
            <a:picLocks noGrp="1"/>
          </p:cNvPicPr>
          <p:nvPr>
            <p:ph sz="quarter" idx="1"/>
          </p:nvPr>
        </p:nvPicPr>
        <p:blipFill>
          <a:blip r:embed="rId3" cstate="print"/>
          <a:stretch>
            <a:fillRect/>
          </a:stretch>
        </p:blipFill>
        <p:spPr bwMode="auto">
          <a:xfrm>
            <a:off x="609600" y="1774886"/>
            <a:ext cx="3886200" cy="4200403"/>
          </a:xfrm>
          <a:prstGeom prst="rect">
            <a:avLst/>
          </a:prstGeom>
          <a:noFill/>
          <a:ln w="9525">
            <a:noFill/>
            <a:miter lim="800000"/>
            <a:headEnd/>
            <a:tailEnd/>
          </a:ln>
        </p:spPr>
      </p:pic>
      <p:sp>
        <p:nvSpPr>
          <p:cNvPr id="6" name="Content Placeholder 5"/>
          <p:cNvSpPr>
            <a:spLocks noGrp="1"/>
          </p:cNvSpPr>
          <p:nvPr>
            <p:ph sz="quarter" idx="2"/>
          </p:nvPr>
        </p:nvSpPr>
        <p:spPr>
          <a:xfrm>
            <a:off x="4419601" y="1589567"/>
            <a:ext cx="4495800" cy="4572000"/>
          </a:xfrm>
        </p:spPr>
        <p:txBody>
          <a:bodyPr>
            <a:noAutofit/>
          </a:bodyPr>
          <a:lstStyle/>
          <a:p>
            <a:pPr lvl="0"/>
            <a:r>
              <a:rPr lang="en-US" sz="1700" dirty="0" smtClean="0"/>
              <a:t>left margin plus left indentation greater than right page margin</a:t>
            </a:r>
          </a:p>
          <a:p>
            <a:pPr lvl="0"/>
            <a:r>
              <a:rPr lang="en-US" sz="1700" dirty="0" smtClean="0"/>
              <a:t>left margin plus left indentation greater than right page size limit</a:t>
            </a:r>
          </a:p>
          <a:p>
            <a:pPr lvl="0"/>
            <a:r>
              <a:rPr lang="en-US" sz="1700" dirty="0" smtClean="0"/>
              <a:t>left margin plus left indentation plus image width greater than right page margin</a:t>
            </a:r>
          </a:p>
          <a:p>
            <a:pPr lvl="0"/>
            <a:r>
              <a:rPr lang="en-US" sz="1700" dirty="0" smtClean="0"/>
              <a:t>left margin plus left indentation plus image width greater than right page size limit</a:t>
            </a:r>
          </a:p>
          <a:p>
            <a:pPr lvl="0"/>
            <a:r>
              <a:rPr lang="en-US" sz="1700" dirty="0" smtClean="0"/>
              <a:t>left margin plus left indentation plus rendered font width (based on font size) greater than right page margin</a:t>
            </a:r>
          </a:p>
          <a:p>
            <a:pPr lvl="0"/>
            <a:r>
              <a:rPr lang="en-US" sz="1700" dirty="0" smtClean="0"/>
              <a:t>left margin plus left indentation plus rendered font width (based on font size) greater than right page size limit</a:t>
            </a:r>
          </a:p>
        </p:txBody>
      </p:sp>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16</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Resources</a:t>
            </a:r>
            <a:endParaRPr lang="en-US" dirty="0"/>
          </a:p>
        </p:txBody>
      </p:sp>
      <p:sp>
        <p:nvSpPr>
          <p:cNvPr id="3" name="Content Placeholder 2"/>
          <p:cNvSpPr>
            <a:spLocks noGrp="1"/>
          </p:cNvSpPr>
          <p:nvPr>
            <p:ph sz="quarter" idx="2"/>
          </p:nvPr>
        </p:nvSpPr>
        <p:spPr/>
        <p:txBody>
          <a:bodyPr>
            <a:normAutofit fontScale="55000" lnSpcReduction="20000"/>
          </a:bodyPr>
          <a:lstStyle/>
          <a:p>
            <a:pPr marL="0" indent="0">
              <a:buNone/>
            </a:pPr>
            <a:r>
              <a:rPr lang="en-US" dirty="0" smtClean="0"/>
              <a:t>There are a lot of free resources online that can help you get started. The best place to start for new people is </a:t>
            </a:r>
            <a:r>
              <a:rPr lang="en-US" dirty="0" smtClean="0">
                <a:hlinkClick r:id="rId2"/>
              </a:rPr>
              <a:t>TestingEducation.org</a:t>
            </a:r>
            <a:r>
              <a:rPr lang="en-US" dirty="0" smtClean="0"/>
              <a:t>. This site offers free videos, papers, and other content covering the basics of </a:t>
            </a:r>
            <a:r>
              <a:rPr lang="en-US" dirty="0" smtClean="0">
                <a:hlinkClick r:id="rId3"/>
              </a:rPr>
              <a:t>black box testing</a:t>
            </a:r>
            <a:r>
              <a:rPr lang="en-US" dirty="0" smtClean="0"/>
              <a:t>, test automation, exploratory testing and other topics. If you like the </a:t>
            </a:r>
            <a:r>
              <a:rPr lang="en-US" dirty="0" smtClean="0">
                <a:hlinkClick r:id="rId4"/>
              </a:rPr>
              <a:t>BBST videos</a:t>
            </a:r>
            <a:r>
              <a:rPr lang="en-US" dirty="0" smtClean="0"/>
              <a:t>, you should also check out the various </a:t>
            </a:r>
            <a:r>
              <a:rPr lang="en-US" dirty="0" smtClean="0">
                <a:hlinkClick r:id="rId5"/>
              </a:rPr>
              <a:t>testing videos on Google Video</a:t>
            </a:r>
            <a:r>
              <a:rPr lang="en-US" dirty="0" smtClean="0"/>
              <a:t>. Blogs can also be a great resource for casual reading. Aggregators like </a:t>
            </a:r>
            <a:r>
              <a:rPr lang="en-US" dirty="0" smtClean="0">
                <a:hlinkClick r:id="rId6"/>
              </a:rPr>
              <a:t>TestingReflections.com</a:t>
            </a:r>
            <a:r>
              <a:rPr lang="en-US" dirty="0" smtClean="0"/>
              <a:t> are a place to start, but they don't catch all the software testing content. Finding your own aggregator is recommended so you can always track your favorite authors. </a:t>
            </a:r>
            <a:endParaRPr lang="en-US" dirty="0"/>
          </a:p>
        </p:txBody>
      </p:sp>
      <p:sp>
        <p:nvSpPr>
          <p:cNvPr id="9" name="Content Placeholder 8"/>
          <p:cNvSpPr>
            <a:spLocks noGrp="1"/>
          </p:cNvSpPr>
          <p:nvPr>
            <p:ph sz="quarter" idx="4"/>
          </p:nvPr>
        </p:nvSpPr>
        <p:spPr/>
        <p:txBody>
          <a:bodyPr>
            <a:normAutofit fontScale="55000" lnSpcReduction="20000"/>
          </a:bodyPr>
          <a:lstStyle/>
          <a:p>
            <a:pPr marL="0" indent="0">
              <a:buNone/>
            </a:pPr>
            <a:r>
              <a:rPr lang="en-US" dirty="0" smtClean="0"/>
              <a:t>There are a couple of good print publications you should consider picking up. I recommend </a:t>
            </a:r>
            <a:r>
              <a:rPr lang="en-US" dirty="0" smtClean="0">
                <a:hlinkClick r:id="rId7"/>
              </a:rPr>
              <a:t>Software Test and Performance Magazine</a:t>
            </a:r>
            <a:r>
              <a:rPr lang="en-US" dirty="0" smtClean="0"/>
              <a:t> and </a:t>
            </a:r>
            <a:r>
              <a:rPr lang="en-US" dirty="0" smtClean="0">
                <a:hlinkClick r:id="rId8"/>
              </a:rPr>
              <a:t>Better Software Magazine</a:t>
            </a:r>
            <a:r>
              <a:rPr lang="en-US" dirty="0" smtClean="0"/>
              <a:t>. I also recommend the proceedings for conferences like the </a:t>
            </a:r>
            <a:r>
              <a:rPr lang="en-US" dirty="0" smtClean="0">
                <a:hlinkClick r:id="rId9"/>
              </a:rPr>
              <a:t>Pacific Northwest Software Quality Conference</a:t>
            </a:r>
            <a:r>
              <a:rPr lang="en-US" dirty="0" smtClean="0"/>
              <a:t> (PNSQC) and the </a:t>
            </a:r>
            <a:r>
              <a:rPr lang="en-US" dirty="0" smtClean="0">
                <a:hlinkClick r:id="rId10"/>
              </a:rPr>
              <a:t>Conference of the Association for Software Testing</a:t>
            </a:r>
            <a:r>
              <a:rPr lang="en-US" dirty="0" smtClean="0"/>
              <a:t> (CAST) are also great resources for excellent content as well. They tend to have more detailed content, more examples, and more references then the magazine articles. Both conferences make content available online - for free.</a:t>
            </a:r>
            <a:endParaRPr lang="en-US" dirty="0"/>
          </a:p>
        </p:txBody>
      </p:sp>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160</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
        <p:nvSpPr>
          <p:cNvPr id="7" name="Text Placeholder 6"/>
          <p:cNvSpPr>
            <a:spLocks noGrp="1"/>
          </p:cNvSpPr>
          <p:nvPr>
            <p:ph type="body" sz="quarter" idx="1"/>
          </p:nvPr>
        </p:nvSpPr>
        <p:spPr/>
        <p:txBody>
          <a:bodyPr/>
          <a:lstStyle/>
          <a:p>
            <a:r>
              <a:rPr lang="en-US" dirty="0" smtClean="0"/>
              <a:t>Videos and Blogs</a:t>
            </a:r>
            <a:endParaRPr lang="en-US" dirty="0"/>
          </a:p>
        </p:txBody>
      </p:sp>
      <p:sp>
        <p:nvSpPr>
          <p:cNvPr id="8" name="Text Placeholder 7"/>
          <p:cNvSpPr>
            <a:spLocks noGrp="1"/>
          </p:cNvSpPr>
          <p:nvPr>
            <p:ph type="body" sz="quarter" idx="3"/>
          </p:nvPr>
        </p:nvSpPr>
        <p:spPr/>
        <p:txBody>
          <a:bodyPr/>
          <a:lstStyle/>
          <a:p>
            <a:r>
              <a:rPr lang="en-US" dirty="0" smtClean="0"/>
              <a:t>Publications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1371600" y="2743200"/>
            <a:ext cx="7772400" cy="2667000"/>
          </a:xfrm>
        </p:spPr>
        <p:txBody>
          <a:bodyPr>
            <a:normAutofit fontScale="77500" lnSpcReduction="20000"/>
          </a:bodyPr>
          <a:lstStyle/>
          <a:p>
            <a:r>
              <a:rPr lang="en-US" dirty="0" smtClean="0"/>
              <a:t>Michael Kelly</a:t>
            </a:r>
          </a:p>
          <a:p>
            <a:r>
              <a:rPr lang="en-US" dirty="0" smtClean="0">
                <a:hlinkClick r:id="rId2"/>
              </a:rPr>
              <a:t>mike@michaeldkelly.com</a:t>
            </a:r>
            <a:endParaRPr lang="en-US" dirty="0" smtClean="0"/>
          </a:p>
          <a:p>
            <a:r>
              <a:rPr lang="en-US" dirty="0" smtClean="0"/>
              <a:t>317-709-2419</a:t>
            </a:r>
          </a:p>
          <a:p>
            <a:r>
              <a:rPr lang="en-US" dirty="0" smtClean="0">
                <a:hlinkClick r:id="rId3"/>
              </a:rPr>
              <a:t>http://www.michaeldkelly.com</a:t>
            </a:r>
            <a:r>
              <a:rPr lang="en-US" dirty="0" smtClean="0"/>
              <a:t> </a:t>
            </a:r>
          </a:p>
          <a:p>
            <a:endParaRPr lang="en-US" dirty="0" smtClean="0"/>
          </a:p>
          <a:p>
            <a:r>
              <a:rPr lang="en-US" dirty="0" smtClean="0"/>
              <a:t>Twitter: @</a:t>
            </a:r>
            <a:r>
              <a:rPr lang="en-US" dirty="0" err="1" smtClean="0"/>
              <a:t>michael_d_kelly</a:t>
            </a:r>
            <a:r>
              <a:rPr lang="en-US" dirty="0" smtClean="0"/>
              <a:t>  </a:t>
            </a:r>
          </a:p>
          <a:p>
            <a:r>
              <a:rPr lang="en-US" dirty="0" smtClean="0"/>
              <a:t>LinkedIn Profile: </a:t>
            </a:r>
            <a:r>
              <a:rPr lang="en-US" dirty="0" smtClean="0">
                <a:hlinkClick r:id="rId4"/>
              </a:rPr>
              <a:t>http://www.linkedin.com/in/michaeldkelly</a:t>
            </a:r>
            <a:r>
              <a:rPr lang="en-US" dirty="0" smtClean="0"/>
              <a:t> </a:t>
            </a:r>
          </a:p>
        </p:txBody>
      </p:sp>
      <p:sp>
        <p:nvSpPr>
          <p:cNvPr id="12" name="Title 11"/>
          <p:cNvSpPr>
            <a:spLocks noGrp="1"/>
          </p:cNvSpPr>
          <p:nvPr>
            <p:ph type="title"/>
          </p:nvPr>
        </p:nvSpPr>
        <p:spPr/>
        <p:txBody>
          <a:bodyPr/>
          <a:lstStyle/>
          <a:p>
            <a:r>
              <a:rPr lang="en-US" dirty="0" smtClean="0"/>
              <a:t>Contact Information</a:t>
            </a:r>
            <a:endParaRPr lang="en-US" dirty="0"/>
          </a:p>
        </p:txBody>
      </p:sp>
      <p:sp>
        <p:nvSpPr>
          <p:cNvPr id="5" name="Slide Number Placeholder 4"/>
          <p:cNvSpPr>
            <a:spLocks noGrp="1"/>
          </p:cNvSpPr>
          <p:nvPr>
            <p:ph type="sldNum" sz="quarter" idx="11"/>
          </p:nvPr>
        </p:nvSpPr>
        <p:spPr/>
        <p:txBody>
          <a:bodyPr>
            <a:normAutofit/>
          </a:bodyPr>
          <a:lstStyle/>
          <a:p>
            <a:fld id="{7A7308B0-0963-4AF8-8229-9EF293A0BECF}" type="slidenum">
              <a:rPr lang="en-US" smtClean="0"/>
              <a:pPr/>
              <a:t>161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would you test the following?</a:t>
            </a:r>
            <a:endParaRPr lang="en-US" dirty="0"/>
          </a:p>
        </p:txBody>
      </p:sp>
      <p:sp>
        <p:nvSpPr>
          <p:cNvPr id="3" name="Content Placeholder 2"/>
          <p:cNvSpPr>
            <a:spLocks noGrp="1"/>
          </p:cNvSpPr>
          <p:nvPr>
            <p:ph sz="quarter" idx="1"/>
          </p:nvPr>
        </p:nvSpPr>
        <p:spPr>
          <a:xfrm>
            <a:off x="838200" y="1874837"/>
            <a:ext cx="3276600" cy="4525963"/>
          </a:xfrm>
        </p:spPr>
        <p:txBody>
          <a:bodyPr/>
          <a:lstStyle/>
          <a:p>
            <a:r>
              <a:rPr lang="en-US" dirty="0" smtClean="0"/>
              <a:t>All values on the half-hour</a:t>
            </a:r>
          </a:p>
          <a:p>
            <a:r>
              <a:rPr lang="en-US" dirty="0" smtClean="0"/>
              <a:t>HTML and JavaScript</a:t>
            </a:r>
          </a:p>
          <a:p>
            <a:r>
              <a:rPr lang="en-US" dirty="0" smtClean="0"/>
              <a:t>No data is stored</a:t>
            </a:r>
          </a:p>
          <a:p>
            <a:r>
              <a:rPr lang="en-US" dirty="0" smtClean="0"/>
              <a:t>Performs basic error checking</a:t>
            </a:r>
            <a:endParaRPr lang="en-US" dirty="0"/>
          </a:p>
        </p:txBody>
      </p:sp>
      <p:pic>
        <p:nvPicPr>
          <p:cNvPr id="7" name="Picture 2"/>
          <p:cNvPicPr>
            <a:picLocks noGrp="1" noChangeAspect="1" noChangeArrowheads="1"/>
          </p:cNvPicPr>
          <p:nvPr>
            <p:ph sz="quarter" idx="2"/>
          </p:nvPr>
        </p:nvPicPr>
        <p:blipFill>
          <a:blip r:embed="rId3" cstate="print"/>
          <a:srcRect/>
          <a:stretch>
            <a:fillRect/>
          </a:stretch>
        </p:blipFill>
        <p:spPr bwMode="auto">
          <a:xfrm>
            <a:off x="4800600" y="2830946"/>
            <a:ext cx="3352800" cy="1482291"/>
          </a:xfrm>
          <a:prstGeom prst="rect">
            <a:avLst/>
          </a:prstGeom>
          <a:noFill/>
          <a:ln w="9525">
            <a:noFill/>
            <a:miter lim="800000"/>
            <a:headEnd/>
            <a:tailEnd/>
          </a:ln>
        </p:spPr>
      </p:pic>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17</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answer…</a:t>
            </a:r>
            <a:endParaRPr lang="en-US" dirty="0"/>
          </a:p>
        </p:txBody>
      </p:sp>
      <p:sp>
        <p:nvSpPr>
          <p:cNvPr id="10" name="Content Placeholder 2"/>
          <p:cNvSpPr>
            <a:spLocks noGrp="1"/>
          </p:cNvSpPr>
          <p:nvPr>
            <p:ph sz="quarter" idx="1"/>
          </p:nvPr>
        </p:nvSpPr>
        <p:spPr>
          <a:xfrm>
            <a:off x="6172200" y="2362200"/>
            <a:ext cx="2514600" cy="3962400"/>
          </a:xfrm>
        </p:spPr>
        <p:txBody>
          <a:bodyPr>
            <a:normAutofit fontScale="62500" lnSpcReduction="20000"/>
          </a:bodyPr>
          <a:lstStyle/>
          <a:p>
            <a:pPr marL="514350" indent="-514350">
              <a:buNone/>
            </a:pPr>
            <a:endParaRPr lang="en-US" b="1" dirty="0" smtClean="0"/>
          </a:p>
          <a:p>
            <a:pPr marL="514350" indent="-514350">
              <a:buNone/>
            </a:pPr>
            <a:r>
              <a:rPr lang="en-US" b="1" dirty="0" smtClean="0"/>
              <a:t>Ideas generated: </a:t>
            </a:r>
          </a:p>
          <a:p>
            <a:pPr marL="274320" indent="-274320"/>
            <a:r>
              <a:rPr lang="en-US" dirty="0" smtClean="0"/>
              <a:t>1,6) S and E at the same time</a:t>
            </a:r>
          </a:p>
          <a:p>
            <a:pPr marL="274320" indent="-274320"/>
            <a:r>
              <a:rPr lang="en-US" dirty="0" smtClean="0"/>
              <a:t>2,3,4,5) S and E in both AM and PM</a:t>
            </a:r>
          </a:p>
          <a:p>
            <a:pPr marL="274320" indent="-274320"/>
            <a:r>
              <a:rPr lang="en-US" dirty="0" smtClean="0"/>
              <a:t>3,5) S and E at end boundaries</a:t>
            </a:r>
          </a:p>
          <a:p>
            <a:pPr marL="274320" indent="-274320"/>
            <a:r>
              <a:rPr lang="en-US" dirty="0" smtClean="0"/>
              <a:t>1,6) S and E at noon boundary</a:t>
            </a:r>
          </a:p>
          <a:p>
            <a:pPr marL="274320" indent="-274320"/>
            <a:r>
              <a:rPr lang="en-US" dirty="0" smtClean="0"/>
              <a:t>4,5,6) E before S</a:t>
            </a:r>
          </a:p>
          <a:p>
            <a:pPr marL="274320" indent="-274320"/>
            <a:r>
              <a:rPr lang="en-US" dirty="0" smtClean="0"/>
              <a:t>7) Test AM only</a:t>
            </a:r>
          </a:p>
          <a:p>
            <a:pPr marL="274320" indent="-274320"/>
            <a:r>
              <a:rPr lang="en-US" dirty="0" smtClean="0"/>
              <a:t>8) Test PM only</a:t>
            </a:r>
          </a:p>
        </p:txBody>
      </p:sp>
      <p:pic>
        <p:nvPicPr>
          <p:cNvPr id="87041" name="Picture 1"/>
          <p:cNvPicPr>
            <a:picLocks noChangeAspect="1" noChangeArrowheads="1"/>
          </p:cNvPicPr>
          <p:nvPr/>
        </p:nvPicPr>
        <p:blipFill>
          <a:blip r:embed="rId2" cstate="print"/>
          <a:srcRect/>
          <a:stretch>
            <a:fillRect/>
          </a:stretch>
        </p:blipFill>
        <p:spPr bwMode="auto">
          <a:xfrm>
            <a:off x="304800" y="1676400"/>
            <a:ext cx="5715000" cy="4663656"/>
          </a:xfrm>
          <a:prstGeom prst="rect">
            <a:avLst/>
          </a:prstGeom>
          <a:noFill/>
          <a:ln w="9525">
            <a:noFill/>
            <a:miter lim="800000"/>
            <a:headEnd/>
            <a:tailEnd/>
          </a:ln>
        </p:spPr>
      </p:pic>
      <p:pic>
        <p:nvPicPr>
          <p:cNvPr id="87042" name="Picture 2"/>
          <p:cNvPicPr>
            <a:picLocks noChangeAspect="1" noChangeArrowheads="1"/>
          </p:cNvPicPr>
          <p:nvPr/>
        </p:nvPicPr>
        <p:blipFill>
          <a:blip r:embed="rId3" cstate="print"/>
          <a:srcRect/>
          <a:stretch>
            <a:fillRect/>
          </a:stretch>
        </p:blipFill>
        <p:spPr bwMode="auto">
          <a:xfrm>
            <a:off x="6172200" y="1655222"/>
            <a:ext cx="2514600" cy="859378"/>
          </a:xfrm>
          <a:prstGeom prst="rect">
            <a:avLst/>
          </a:prstGeom>
          <a:noFill/>
          <a:ln w="9525">
            <a:noFill/>
            <a:miter lim="800000"/>
            <a:headEnd/>
            <a:tailEnd/>
          </a:ln>
        </p:spPr>
      </p:pic>
      <p:sp>
        <p:nvSpPr>
          <p:cNvPr id="6" name="Slide Number Placeholder 5"/>
          <p:cNvSpPr>
            <a:spLocks noGrp="1"/>
          </p:cNvSpPr>
          <p:nvPr>
            <p:ph type="sldNum" sz="quarter" idx="16"/>
          </p:nvPr>
        </p:nvSpPr>
        <p:spPr/>
        <p:txBody>
          <a:bodyPr>
            <a:normAutofit fontScale="85000" lnSpcReduction="20000"/>
          </a:bodyPr>
          <a:lstStyle/>
          <a:p>
            <a:fld id="{7A7308B0-0963-4AF8-8229-9EF293A0BECF}" type="slidenum">
              <a:rPr lang="en-US" smtClean="0"/>
              <a:pPr/>
              <a:t>18</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would you test the following?</a:t>
            </a:r>
            <a:endParaRPr lang="en-US" dirty="0"/>
          </a:p>
        </p:txBody>
      </p:sp>
      <p:sp>
        <p:nvSpPr>
          <p:cNvPr id="3" name="Content Placeholder 2"/>
          <p:cNvSpPr>
            <a:spLocks noGrp="1"/>
          </p:cNvSpPr>
          <p:nvPr>
            <p:ph sz="quarter" idx="1"/>
          </p:nvPr>
        </p:nvSpPr>
        <p:spPr>
          <a:xfrm>
            <a:off x="0" y="1600201"/>
            <a:ext cx="4495800" cy="1600199"/>
          </a:xfrm>
        </p:spPr>
        <p:txBody>
          <a:bodyPr>
            <a:normAutofit fontScale="70000" lnSpcReduction="20000"/>
          </a:bodyPr>
          <a:lstStyle/>
          <a:p>
            <a:pPr>
              <a:buNone/>
            </a:pPr>
            <a:r>
              <a:rPr lang="en-US" dirty="0" smtClean="0"/>
              <a:t>	</a:t>
            </a:r>
            <a:r>
              <a:rPr lang="en-US" sz="3100" i="1" dirty="0" smtClean="0"/>
              <a:t>“Hi, thank you for calling Fast Credit Services. May I please have the seven digit number of the mailer we sent you?”</a:t>
            </a:r>
            <a:endParaRPr lang="en-US" i="1" dirty="0"/>
          </a:p>
        </p:txBody>
      </p:sp>
      <p:sp>
        <p:nvSpPr>
          <p:cNvPr id="4" name="Content Placeholder 3"/>
          <p:cNvSpPr>
            <a:spLocks noGrp="1"/>
          </p:cNvSpPr>
          <p:nvPr>
            <p:ph sz="quarter" idx="2"/>
          </p:nvPr>
        </p:nvSpPr>
        <p:spPr/>
        <p:txBody>
          <a:bodyPr>
            <a:normAutofit fontScale="70000" lnSpcReduction="20000"/>
          </a:bodyPr>
          <a:lstStyle/>
          <a:p>
            <a:r>
              <a:rPr lang="en-US" dirty="0" smtClean="0"/>
              <a:t>Automated calling system to collect credit card applications</a:t>
            </a:r>
          </a:p>
          <a:p>
            <a:r>
              <a:rPr lang="en-US" dirty="0" smtClean="0"/>
              <a:t>Basic decision tree for processing, with the ability to jump “outside” the tree from time to time</a:t>
            </a:r>
          </a:p>
          <a:p>
            <a:r>
              <a:rPr lang="en-US" dirty="0" smtClean="0"/>
              <a:t>Sometimes humans are listening, sometimes it’s Automatic Speech Recognition (ASR)</a:t>
            </a:r>
          </a:p>
          <a:p>
            <a:r>
              <a:rPr lang="en-US" dirty="0" smtClean="0"/>
              <a:t>Data is entered by humans via a GUI, stored in a database, and extracted to a flat file to be passed back to the client at some point</a:t>
            </a:r>
            <a:endParaRPr lang="en-US" dirty="0"/>
          </a:p>
        </p:txBody>
      </p:sp>
      <p:pic>
        <p:nvPicPr>
          <p:cNvPr id="8089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124200"/>
            <a:ext cx="4145851" cy="3457575"/>
          </a:xfrm>
          <a:prstGeom prst="rect">
            <a:avLst/>
          </a:prstGeom>
          <a:noFill/>
          <a:ln w="9525">
            <a:noFill/>
            <a:miter lim="800000"/>
            <a:headEnd/>
            <a:tailEnd/>
          </a:ln>
        </p:spPr>
      </p:pic>
      <p:sp>
        <p:nvSpPr>
          <p:cNvPr id="6" name="Slide Number Placeholder 5"/>
          <p:cNvSpPr>
            <a:spLocks noGrp="1"/>
          </p:cNvSpPr>
          <p:nvPr>
            <p:ph type="sldNum" sz="quarter" idx="16"/>
          </p:nvPr>
        </p:nvSpPr>
        <p:spPr/>
        <p:txBody>
          <a:bodyPr>
            <a:normAutofit fontScale="85000" lnSpcReduction="20000"/>
          </a:bodyPr>
          <a:lstStyle/>
          <a:p>
            <a:fld id="{7A7308B0-0963-4AF8-8229-9EF293A0BECF}" type="slidenum">
              <a:rPr lang="en-US" smtClean="0"/>
              <a:pPr/>
              <a:t>19</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Philosophy</a:t>
            </a:r>
            <a:endParaRPr lang="en-US" dirty="0"/>
          </a:p>
        </p:txBody>
      </p:sp>
      <p:sp>
        <p:nvSpPr>
          <p:cNvPr id="3" name="Content Placeholder 2"/>
          <p:cNvSpPr>
            <a:spLocks noGrp="1"/>
          </p:cNvSpPr>
          <p:nvPr>
            <p:ph sz="quarter" idx="2"/>
          </p:nvPr>
        </p:nvSpPr>
        <p:spPr/>
        <p:txBody>
          <a:bodyPr>
            <a:noAutofit/>
          </a:bodyPr>
          <a:lstStyle/>
          <a:p>
            <a:pPr marL="514350" indent="-514350"/>
            <a:r>
              <a:rPr lang="en-US" sz="2000" dirty="0" smtClean="0"/>
              <a:t>You are a software tester, and want</a:t>
            </a:r>
            <a:r>
              <a:rPr lang="en-US" sz="2000" i="1" dirty="0" smtClean="0"/>
              <a:t> </a:t>
            </a:r>
            <a:r>
              <a:rPr lang="en-US" sz="2000" dirty="0" smtClean="0"/>
              <a:t>to be a software tester. </a:t>
            </a:r>
          </a:p>
          <a:p>
            <a:pPr marL="514350" indent="-514350"/>
            <a:r>
              <a:rPr lang="en-US" sz="2000" dirty="0" smtClean="0"/>
              <a:t>You want us to focus on topics that you can put into practice tomorrow.</a:t>
            </a:r>
          </a:p>
          <a:p>
            <a:pPr marL="514350" indent="-514350"/>
            <a:r>
              <a:rPr lang="en-US" sz="2000" dirty="0" smtClean="0"/>
              <a:t>You have limits on your time, the tools you can use, and how you can work. However, you still have the ability to control some aspects of how you test. </a:t>
            </a:r>
          </a:p>
        </p:txBody>
      </p:sp>
      <p:sp>
        <p:nvSpPr>
          <p:cNvPr id="7" name="Content Placeholder 6"/>
          <p:cNvSpPr>
            <a:spLocks noGrp="1"/>
          </p:cNvSpPr>
          <p:nvPr>
            <p:ph sz="quarter" idx="4"/>
          </p:nvPr>
        </p:nvSpPr>
        <p:spPr/>
        <p:txBody>
          <a:bodyPr>
            <a:normAutofit/>
          </a:bodyPr>
          <a:lstStyle/>
          <a:p>
            <a:r>
              <a:rPr lang="en-US" sz="2000" dirty="0" smtClean="0"/>
              <a:t>Provide tools, techniques, and practices you can apply tomorrow.</a:t>
            </a:r>
          </a:p>
          <a:p>
            <a:r>
              <a:rPr lang="en-US" sz="2000" dirty="0" smtClean="0"/>
              <a:t>Provide a context for where certain testing techniques and practices fit. </a:t>
            </a:r>
          </a:p>
          <a:p>
            <a:r>
              <a:rPr lang="en-US" sz="2000" dirty="0" smtClean="0"/>
              <a:t>Energize you to learn more about software testing and to follow up on additional sources provided. </a:t>
            </a:r>
            <a:endParaRPr lang="en-US" sz="2000" dirty="0"/>
          </a:p>
        </p:txBody>
      </p:sp>
      <p:sp>
        <p:nvSpPr>
          <p:cNvPr id="5" name="Text Placeholder 4"/>
          <p:cNvSpPr>
            <a:spLocks noGrp="1"/>
          </p:cNvSpPr>
          <p:nvPr>
            <p:ph type="body" sz="quarter" idx="1"/>
          </p:nvPr>
        </p:nvSpPr>
        <p:spPr/>
        <p:txBody>
          <a:bodyPr/>
          <a:lstStyle/>
          <a:p>
            <a:r>
              <a:rPr lang="en-US" dirty="0" smtClean="0"/>
              <a:t>Assumptions</a:t>
            </a:r>
            <a:endParaRPr lang="en-US" dirty="0"/>
          </a:p>
        </p:txBody>
      </p:sp>
      <p:sp>
        <p:nvSpPr>
          <p:cNvPr id="6" name="Text Placeholder 5"/>
          <p:cNvSpPr>
            <a:spLocks noGrp="1"/>
          </p:cNvSpPr>
          <p:nvPr>
            <p:ph type="body" sz="quarter" idx="3"/>
          </p:nvPr>
        </p:nvSpPr>
        <p:spPr/>
        <p:txBody>
          <a:bodyPr/>
          <a:lstStyle/>
          <a:p>
            <a:r>
              <a:rPr lang="en-US" dirty="0" smtClean="0"/>
              <a:t>Goals</a:t>
            </a:r>
            <a:endParaRPr lang="en-US" dirty="0"/>
          </a:p>
        </p:txBody>
      </p:sp>
      <p:sp>
        <p:nvSpPr>
          <p:cNvPr id="8" name="Slide Number Placeholder 7"/>
          <p:cNvSpPr>
            <a:spLocks noGrp="1"/>
          </p:cNvSpPr>
          <p:nvPr>
            <p:ph type="sldNum" sz="quarter" idx="16"/>
          </p:nvPr>
        </p:nvSpPr>
        <p:spPr/>
        <p:txBody>
          <a:bodyPr>
            <a:normAutofit fontScale="85000" lnSpcReduction="20000"/>
          </a:bodyPr>
          <a:lstStyle/>
          <a:p>
            <a:fld id="{7A7308B0-0963-4AF8-8229-9EF293A0BECF}" type="slidenum">
              <a:rPr lang="en-US" smtClean="0"/>
              <a:pPr/>
              <a:t>2</a:t>
            </a:fld>
            <a:endParaRPr lang="en-US" dirty="0"/>
          </a:p>
        </p:txBody>
      </p:sp>
      <p:sp>
        <p:nvSpPr>
          <p:cNvPr id="9" name="Footer Placeholder 8"/>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answer…</a:t>
            </a:r>
            <a:endParaRPr lang="en-US" dirty="0"/>
          </a:p>
        </p:txBody>
      </p:sp>
      <p:pic>
        <p:nvPicPr>
          <p:cNvPr id="83971" name="Picture 3"/>
          <p:cNvPicPr>
            <a:picLocks noGrp="1" noChangeAspect="1" noChangeArrowheads="1"/>
          </p:cNvPicPr>
          <p:nvPr>
            <p:ph sz="quarter" idx="1"/>
          </p:nvPr>
        </p:nvPicPr>
        <p:blipFill>
          <a:blip r:embed="rId3" cstate="print">
            <a:clrChange>
              <a:clrFrom>
                <a:srgbClr val="FFFFFF"/>
              </a:clrFrom>
              <a:clrTo>
                <a:srgbClr val="FFFFFF">
                  <a:alpha val="0"/>
                </a:srgbClr>
              </a:clrTo>
            </a:clrChange>
          </a:blip>
          <a:stretch>
            <a:fillRect/>
          </a:stretch>
        </p:blipFill>
        <p:spPr bwMode="auto">
          <a:xfrm>
            <a:off x="762001" y="1589088"/>
            <a:ext cx="3000646" cy="4964112"/>
          </a:xfrm>
          <a:prstGeom prst="rect">
            <a:avLst/>
          </a:prstGeom>
          <a:noFill/>
          <a:ln w="9525">
            <a:noFill/>
            <a:miter lim="800000"/>
            <a:headEnd/>
            <a:tailEnd/>
          </a:ln>
        </p:spPr>
      </p:pic>
      <p:pic>
        <p:nvPicPr>
          <p:cNvPr id="9" name="Picture 1" descr="C:\Users\Admin\AppData\Local\Temp\diagram-1.png"/>
          <p:cNvPicPr>
            <a:picLocks noGrp="1" noChangeAspect="1" noChangeArrowheads="1"/>
          </p:cNvPicPr>
          <p:nvPr>
            <p:ph sz="quarter" idx="2"/>
          </p:nvPr>
        </p:nvPicPr>
        <p:blipFill>
          <a:blip r:embed="rId4" cstate="print">
            <a:clrChange>
              <a:clrFrom>
                <a:srgbClr val="FFFFFF"/>
              </a:clrFrom>
              <a:clrTo>
                <a:srgbClr val="FFFFFF">
                  <a:alpha val="0"/>
                </a:srgbClr>
              </a:clrTo>
            </a:clrChange>
          </a:blip>
          <a:stretch>
            <a:fillRect/>
          </a:stretch>
        </p:blipFill>
        <p:spPr bwMode="auto">
          <a:xfrm>
            <a:off x="4613531" y="1589087"/>
            <a:ext cx="4085206" cy="4887913"/>
          </a:xfrm>
          <a:prstGeom prst="rect">
            <a:avLst/>
          </a:prstGeom>
          <a:noFill/>
        </p:spPr>
      </p:pic>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20</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to Identify Boundaries</a:t>
            </a:r>
            <a:endParaRPr lang="en-US" dirty="0"/>
          </a:p>
        </p:txBody>
      </p:sp>
      <p:pic>
        <p:nvPicPr>
          <p:cNvPr id="13314" name="Picture 2"/>
          <p:cNvPicPr>
            <a:picLocks noGrp="1" noChangeAspect="1" noChangeArrowheads="1"/>
          </p:cNvPicPr>
          <p:nvPr>
            <p:ph sz="quarter" idx="1"/>
          </p:nvPr>
        </p:nvPicPr>
        <p:blipFill>
          <a:blip r:embed="rId2" cstate="print"/>
          <a:stretch>
            <a:fillRect/>
          </a:stretch>
        </p:blipFill>
        <p:spPr bwMode="auto">
          <a:xfrm>
            <a:off x="1521490" y="1600200"/>
            <a:ext cx="6174710" cy="485856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normAutofit fontScale="85000" lnSpcReduction="20000"/>
          </a:bodyPr>
          <a:lstStyle/>
          <a:p>
            <a:fld id="{7A7308B0-0963-4AF8-8229-9EF293A0BECF}" type="slidenum">
              <a:rPr lang="en-US" smtClean="0"/>
              <a:pPr/>
              <a:t>21</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Choosing an application for testing</a:t>
            </a:r>
            <a:endParaRPr lang="en-US" dirty="0"/>
          </a:p>
        </p:txBody>
      </p:sp>
      <p:sp>
        <p:nvSpPr>
          <p:cNvPr id="4" name="Content Placeholder 3"/>
          <p:cNvSpPr>
            <a:spLocks noGrp="1"/>
          </p:cNvSpPr>
          <p:nvPr>
            <p:ph sz="quarter" idx="1"/>
          </p:nvPr>
        </p:nvSpPr>
        <p:spPr/>
        <p:txBody>
          <a:bodyPr>
            <a:normAutofit/>
          </a:bodyPr>
          <a:lstStyle/>
          <a:p>
            <a:pPr marL="0" indent="0">
              <a:buNone/>
            </a:pPr>
            <a:r>
              <a:rPr lang="en-US" sz="2400" dirty="0" smtClean="0"/>
              <a:t>Blueprint</a:t>
            </a:r>
            <a:endParaRPr lang="en-US" sz="2400" dirty="0"/>
          </a:p>
          <a:p>
            <a:pPr marL="0" indent="0">
              <a:buNone/>
            </a:pPr>
            <a:r>
              <a:rPr lang="en-US" sz="2000" dirty="0" smtClean="0"/>
              <a:t>Online </a:t>
            </a:r>
            <a:r>
              <a:rPr lang="en-US" sz="2000" dirty="0"/>
              <a:t>resource planning</a:t>
            </a:r>
          </a:p>
          <a:p>
            <a:pPr marL="0" indent="0">
              <a:buNone/>
            </a:pPr>
            <a:r>
              <a:rPr lang="en-US" sz="1600" u="sng" dirty="0">
                <a:hlinkClick r:id="rId2"/>
              </a:rPr>
              <a:t>http://blueprintlog.com/</a:t>
            </a:r>
          </a:p>
          <a:p>
            <a:pPr marL="0" indent="0">
              <a:buNone/>
            </a:pPr>
            <a:endParaRPr lang="en-US" sz="2000" dirty="0"/>
          </a:p>
          <a:p>
            <a:pPr marL="0" indent="0">
              <a:buNone/>
            </a:pPr>
            <a:endParaRPr lang="en-US" sz="2000" dirty="0"/>
          </a:p>
          <a:p>
            <a:pPr marL="0" indent="0">
              <a:buNone/>
            </a:pPr>
            <a:r>
              <a:rPr lang="en-US" sz="2400" dirty="0" err="1"/>
              <a:t>Corkboard.me</a:t>
            </a:r>
            <a:endParaRPr lang="en-US" sz="2400" dirty="0"/>
          </a:p>
          <a:p>
            <a:pPr marL="0" indent="0">
              <a:buNone/>
            </a:pPr>
            <a:r>
              <a:rPr lang="en-US" sz="2000" dirty="0"/>
              <a:t>Online sharing and collaboration</a:t>
            </a:r>
          </a:p>
          <a:p>
            <a:pPr marL="0" indent="0">
              <a:buNone/>
            </a:pPr>
            <a:r>
              <a:rPr lang="en-US" sz="1600" u="sng" dirty="0">
                <a:hlinkClick r:id="rId3"/>
              </a:rPr>
              <a:t>http://corkboard.me/simple</a:t>
            </a:r>
          </a:p>
          <a:p>
            <a:pPr marL="0" indent="0">
              <a:buNone/>
            </a:pPr>
            <a:r>
              <a:rPr lang="en-US" sz="1600" dirty="0" smtClean="0"/>
              <a:t>(Note: not compatible with Internet Explorer)</a:t>
            </a:r>
            <a:endParaRPr lang="en-US" sz="1600" dirty="0"/>
          </a:p>
          <a:p>
            <a:endParaRPr lang="en-US" sz="2000" dirty="0"/>
          </a:p>
        </p:txBody>
      </p:sp>
      <p:sp>
        <p:nvSpPr>
          <p:cNvPr id="5" name="Content Placeholder 4"/>
          <p:cNvSpPr>
            <a:spLocks noGrp="1"/>
          </p:cNvSpPr>
          <p:nvPr>
            <p:ph sz="quarter" idx="2"/>
          </p:nvPr>
        </p:nvSpPr>
        <p:spPr/>
        <p:txBody>
          <a:bodyPr>
            <a:normAutofit/>
          </a:bodyPr>
          <a:lstStyle/>
          <a:p>
            <a:pPr marL="0" indent="0">
              <a:buNone/>
            </a:pPr>
            <a:r>
              <a:rPr lang="en-US" sz="2400" dirty="0"/>
              <a:t>Project </a:t>
            </a:r>
            <a:r>
              <a:rPr lang="en-US" sz="2400" dirty="0" err="1"/>
              <a:t>Burndown</a:t>
            </a:r>
            <a:endParaRPr lang="en-US" sz="2400" dirty="0"/>
          </a:p>
          <a:p>
            <a:pPr marL="0" indent="0">
              <a:buNone/>
            </a:pPr>
            <a:r>
              <a:rPr lang="en-US" sz="2000" dirty="0"/>
              <a:t>Online project management</a:t>
            </a:r>
          </a:p>
          <a:p>
            <a:pPr marL="0" indent="0">
              <a:buNone/>
            </a:pPr>
            <a:r>
              <a:rPr lang="en-US" sz="1600" u="sng" dirty="0">
                <a:hlinkClick r:id="rId4"/>
              </a:rPr>
              <a:t>https://developertown.projectburndown.com/</a:t>
            </a:r>
          </a:p>
          <a:p>
            <a:pPr marL="0" indent="0">
              <a:buNone/>
            </a:pPr>
            <a:endParaRPr lang="en-US" sz="2000" dirty="0" smtClean="0"/>
          </a:p>
          <a:p>
            <a:pPr marL="0" indent="0">
              <a:buNone/>
            </a:pPr>
            <a:endParaRPr lang="en-US" sz="2000" dirty="0"/>
          </a:p>
          <a:p>
            <a:pPr marL="0" indent="0">
              <a:buNone/>
            </a:pPr>
            <a:r>
              <a:rPr lang="en-US" sz="2400" dirty="0" err="1"/>
              <a:t>TroopTrack</a:t>
            </a:r>
            <a:endParaRPr lang="en-US" sz="2400" dirty="0"/>
          </a:p>
          <a:p>
            <a:pPr marL="0" indent="0">
              <a:buNone/>
            </a:pPr>
            <a:r>
              <a:rPr lang="en-US" sz="2000" dirty="0"/>
              <a:t>Online boy scout troop management</a:t>
            </a:r>
          </a:p>
          <a:p>
            <a:pPr marL="0" indent="0">
              <a:buNone/>
            </a:pPr>
            <a:r>
              <a:rPr lang="en-US" sz="1600" u="sng" dirty="0">
                <a:hlinkClick r:id="rId5"/>
              </a:rPr>
              <a:t>http://trooptrack.com/</a:t>
            </a:r>
            <a:endParaRPr lang="en-US" sz="1600" dirty="0"/>
          </a:p>
          <a:p>
            <a:endParaRPr lang="en-US" sz="2000" dirty="0"/>
          </a:p>
        </p:txBody>
      </p:sp>
      <p:sp>
        <p:nvSpPr>
          <p:cNvPr id="3" name="Slide Number Placeholder 2"/>
          <p:cNvSpPr>
            <a:spLocks noGrp="1"/>
          </p:cNvSpPr>
          <p:nvPr>
            <p:ph type="sldNum" sz="quarter" idx="16"/>
          </p:nvPr>
        </p:nvSpPr>
        <p:spPr/>
        <p:txBody>
          <a:bodyPr>
            <a:normAutofit fontScale="85000" lnSpcReduction="20000"/>
          </a:bodyPr>
          <a:lstStyle/>
          <a:p>
            <a:fld id="{7A7308B0-0963-4AF8-8229-9EF293A0BECF}" type="slidenum">
              <a:rPr lang="en-US" smtClean="0"/>
              <a:pPr/>
              <a:t>22</a:t>
            </a:fld>
            <a:endParaRPr lang="en-US" dirty="0"/>
          </a:p>
        </p:txBody>
      </p:sp>
    </p:spTree>
    <p:extLst>
      <p:ext uri="{BB962C8B-B14F-4D97-AF65-F5344CB8AC3E}">
        <p14:creationId xmlns:p14="http://schemas.microsoft.com/office/powerpoint/2010/main" val="7218283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Modeling the testing space</a:t>
            </a:r>
            <a:endParaRPr lang="en-US" dirty="0"/>
          </a:p>
        </p:txBody>
      </p:sp>
      <p:sp>
        <p:nvSpPr>
          <p:cNvPr id="5" name="Slide Number Placeholder 4"/>
          <p:cNvSpPr>
            <a:spLocks noGrp="1"/>
          </p:cNvSpPr>
          <p:nvPr>
            <p:ph type="sldNum" sz="quarter" idx="11"/>
          </p:nvPr>
        </p:nvSpPr>
        <p:spPr/>
        <p:txBody>
          <a:bodyPr>
            <a:normAutofit/>
          </a:bodyPr>
          <a:lstStyle/>
          <a:p>
            <a:fld id="{7A7308B0-0963-4AF8-8229-9EF293A0BECF}" type="slidenum">
              <a:rPr lang="en-US" smtClean="0"/>
              <a:pPr/>
              <a:t>23</a:t>
            </a:fld>
            <a:endParaRPr lang="en-US" dirty="0"/>
          </a:p>
        </p:txBody>
      </p:sp>
      <p:sp>
        <p:nvSpPr>
          <p:cNvPr id="6" name="Picture Placeholder 5"/>
          <p:cNvSpPr>
            <a:spLocks noGrp="1"/>
          </p:cNvSpPr>
          <p:nvPr>
            <p:ph type="pic" idx="1"/>
          </p:nvPr>
        </p:nvSpPr>
        <p:spPr/>
      </p:sp>
      <p:sp>
        <p:nvSpPr>
          <p:cNvPr id="8" name="Rectangle 7"/>
          <p:cNvSpPr/>
          <p:nvPr/>
        </p:nvSpPr>
        <p:spPr>
          <a:xfrm rot="19976367">
            <a:off x="1490534" y="1747043"/>
            <a:ext cx="723265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Exercise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85349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C:\Users\MichaelDKelly\Documents\Developer Town\ASPE\Testing Fundamentals\iStockPhoto\iStock_000012244142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65251" y="4305300"/>
            <a:ext cx="4893149" cy="2933700"/>
          </a:xfrm>
          <a:prstGeom prst="rect">
            <a:avLst/>
          </a:prstGeom>
          <a:noFill/>
        </p:spPr>
      </p:pic>
      <p:sp>
        <p:nvSpPr>
          <p:cNvPr id="2" name="Title 1"/>
          <p:cNvSpPr>
            <a:spLocks noGrp="1"/>
          </p:cNvSpPr>
          <p:nvPr>
            <p:ph type="title"/>
          </p:nvPr>
        </p:nvSpPr>
        <p:spPr/>
        <p:txBody>
          <a:bodyPr>
            <a:noAutofit/>
          </a:bodyPr>
          <a:lstStyle/>
          <a:p>
            <a:pPr marL="342900" lvl="0" indent="-342900">
              <a:spcBef>
                <a:spcPct val="20000"/>
              </a:spcBef>
              <a:defRPr/>
            </a:pPr>
            <a:r>
              <a:rPr lang="en-US" sz="4000" dirty="0"/>
              <a:t>Universal Testing </a:t>
            </a:r>
            <a:r>
              <a:rPr lang="en-US" sz="4000" dirty="0" smtClean="0"/>
              <a:t>Method v2.0</a:t>
            </a:r>
            <a:endParaRPr lang="en-US" sz="4000" dirty="0"/>
          </a:p>
        </p:txBody>
      </p:sp>
      <p:sp>
        <p:nvSpPr>
          <p:cNvPr id="8" name="Text Placeholder 7"/>
          <p:cNvSpPr>
            <a:spLocks noGrp="1"/>
          </p:cNvSpPr>
          <p:nvPr>
            <p:ph type="body" idx="2"/>
          </p:nvPr>
        </p:nvSpPr>
        <p:spPr>
          <a:xfrm>
            <a:off x="457200" y="1600200"/>
            <a:ext cx="3429000" cy="4525963"/>
          </a:xfrm>
        </p:spPr>
        <p:txBody>
          <a:bodyPr>
            <a:noAutofit/>
          </a:bodyPr>
          <a:lstStyle/>
          <a:p>
            <a:pPr marL="514350" lvl="0" indent="-514350">
              <a:spcBef>
                <a:spcPts val="1200"/>
              </a:spcBef>
              <a:buClr>
                <a:schemeClr val="bg1"/>
              </a:buClr>
              <a:buSzPct val="100000"/>
              <a:buFont typeface="+mj-lt"/>
              <a:buAutoNum type="arabicPeriod"/>
              <a:defRPr/>
            </a:pPr>
            <a:r>
              <a:rPr lang="en-US" sz="1400" dirty="0" smtClean="0"/>
              <a:t>Model </a:t>
            </a:r>
            <a:r>
              <a:rPr lang="en-US" sz="1400" dirty="0"/>
              <a:t>the test space.</a:t>
            </a:r>
          </a:p>
          <a:p>
            <a:pPr marL="514350" lvl="0" indent="-514350">
              <a:spcBef>
                <a:spcPts val="1200"/>
              </a:spcBef>
              <a:buClr>
                <a:schemeClr val="bg1"/>
              </a:buClr>
              <a:buSzPct val="100000"/>
              <a:buFont typeface="+mj-lt"/>
              <a:buAutoNum type="arabicPeriod"/>
              <a:defRPr/>
            </a:pPr>
            <a:r>
              <a:rPr lang="en-US" sz="1400" b="1" dirty="0"/>
              <a:t>Determine coverage.</a:t>
            </a:r>
          </a:p>
          <a:p>
            <a:pPr marL="514350" lvl="0" indent="-514350">
              <a:spcBef>
                <a:spcPts val="1200"/>
              </a:spcBef>
              <a:buClr>
                <a:schemeClr val="bg1"/>
              </a:buClr>
              <a:buSzPct val="100000"/>
              <a:buFont typeface="+mj-lt"/>
              <a:buAutoNum type="arabicPeriod"/>
              <a:defRPr/>
            </a:pPr>
            <a:r>
              <a:rPr lang="en-US" sz="1400" dirty="0"/>
              <a:t>Determine oracles.</a:t>
            </a:r>
          </a:p>
          <a:p>
            <a:pPr marL="514350" lvl="0" indent="-514350">
              <a:spcBef>
                <a:spcPts val="1200"/>
              </a:spcBef>
              <a:buClr>
                <a:schemeClr val="bg1"/>
              </a:buClr>
              <a:buSzPct val="100000"/>
              <a:buFont typeface="+mj-lt"/>
              <a:buAutoNum type="arabicPeriod"/>
              <a:defRPr/>
            </a:pPr>
            <a:r>
              <a:rPr lang="en-US" sz="1400" dirty="0"/>
              <a:t>Determine test procedures.</a:t>
            </a:r>
          </a:p>
          <a:p>
            <a:pPr marL="514350" lvl="0" indent="-514350">
              <a:spcBef>
                <a:spcPts val="1200"/>
              </a:spcBef>
              <a:buClr>
                <a:schemeClr val="bg1"/>
              </a:buClr>
              <a:buSzPct val="100000"/>
              <a:buFont typeface="+mj-lt"/>
              <a:buAutoNum type="arabicPeriod"/>
              <a:defRPr/>
            </a:pPr>
            <a:r>
              <a:rPr lang="en-US" sz="1400" dirty="0"/>
              <a:t>Configure the test system.</a:t>
            </a:r>
          </a:p>
          <a:p>
            <a:pPr marL="514350" lvl="0" indent="-514350">
              <a:spcBef>
                <a:spcPts val="1200"/>
              </a:spcBef>
              <a:buClr>
                <a:schemeClr val="bg1"/>
              </a:buClr>
              <a:buSzPct val="100000"/>
              <a:buFont typeface="+mj-lt"/>
              <a:buAutoNum type="arabicPeriod"/>
              <a:defRPr/>
            </a:pPr>
            <a:r>
              <a:rPr lang="en-US" sz="1400" dirty="0"/>
              <a:t>Operate the test system.</a:t>
            </a:r>
          </a:p>
          <a:p>
            <a:pPr marL="514350" lvl="0" indent="-514350">
              <a:spcBef>
                <a:spcPts val="1200"/>
              </a:spcBef>
              <a:buClr>
                <a:schemeClr val="bg1"/>
              </a:buClr>
              <a:buSzPct val="100000"/>
              <a:buFont typeface="+mj-lt"/>
              <a:buAutoNum type="arabicPeriod"/>
              <a:defRPr/>
            </a:pPr>
            <a:r>
              <a:rPr lang="en-US" sz="1400" dirty="0"/>
              <a:t>Observe the test system. </a:t>
            </a:r>
          </a:p>
          <a:p>
            <a:pPr marL="514350" lvl="0" indent="-514350">
              <a:spcBef>
                <a:spcPts val="1200"/>
              </a:spcBef>
              <a:buClr>
                <a:schemeClr val="bg1"/>
              </a:buClr>
              <a:buSzPct val="100000"/>
              <a:buFont typeface="+mj-lt"/>
              <a:buAutoNum type="arabicPeriod"/>
              <a:defRPr/>
            </a:pPr>
            <a:r>
              <a:rPr lang="en-US" sz="1400" dirty="0"/>
              <a:t>Evaluate the test results.</a:t>
            </a:r>
          </a:p>
          <a:p>
            <a:pPr marL="514350" lvl="0" indent="-514350">
              <a:spcBef>
                <a:spcPts val="1200"/>
              </a:spcBef>
              <a:buClr>
                <a:schemeClr val="bg1"/>
              </a:buClr>
              <a:buSzPct val="100000"/>
              <a:buFont typeface="+mj-lt"/>
              <a:buAutoNum type="arabicPeriod"/>
              <a:defRPr/>
            </a:pPr>
            <a:r>
              <a:rPr lang="en-US" sz="1400" dirty="0"/>
              <a:t>Report test results.</a:t>
            </a:r>
          </a:p>
          <a:p>
            <a:pPr>
              <a:spcBef>
                <a:spcPts val="1200"/>
              </a:spcBef>
              <a:buClr>
                <a:schemeClr val="bg1"/>
              </a:buClr>
              <a:buSzPct val="100000"/>
            </a:pPr>
            <a:endParaRPr lang="en-US" sz="1400" dirty="0"/>
          </a:p>
        </p:txBody>
      </p:sp>
      <p:sp>
        <p:nvSpPr>
          <p:cNvPr id="7" name="Content Placeholder 6"/>
          <p:cNvSpPr>
            <a:spLocks noGrp="1"/>
          </p:cNvSpPr>
          <p:nvPr>
            <p:ph sz="quarter" idx="1"/>
          </p:nvPr>
        </p:nvSpPr>
        <p:spPr>
          <a:xfrm>
            <a:off x="4038600" y="1600200"/>
            <a:ext cx="4648200" cy="4525963"/>
          </a:xfrm>
        </p:spPr>
        <p:txBody>
          <a:bodyPr>
            <a:normAutofit/>
          </a:bodyPr>
          <a:lstStyle/>
          <a:p>
            <a:pPr marL="514350" indent="-514350"/>
            <a:r>
              <a:rPr lang="en-US" sz="1800" dirty="0" smtClean="0"/>
              <a:t>Test Coverage is what you’re testing. It comprises the dimensions of the product evaluated while testing. </a:t>
            </a:r>
          </a:p>
          <a:p>
            <a:pPr marL="514350" indent="-514350"/>
            <a:r>
              <a:rPr lang="en-US" sz="1800" dirty="0" smtClean="0"/>
              <a:t>Coverage is dependent on: </a:t>
            </a:r>
          </a:p>
          <a:p>
            <a:pPr marL="914400" lvl="1" indent="-514350"/>
            <a:r>
              <a:rPr lang="en-US" sz="1600" dirty="0" smtClean="0"/>
              <a:t>Risk: </a:t>
            </a:r>
            <a:r>
              <a:rPr lang="en-US" sz="1600" i="1" dirty="0"/>
              <a:t>w</a:t>
            </a:r>
            <a:r>
              <a:rPr lang="en-US" sz="1600" i="1" dirty="0" smtClean="0"/>
              <a:t>hy </a:t>
            </a:r>
            <a:r>
              <a:rPr lang="en-US" sz="1600" dirty="0" smtClean="0"/>
              <a:t>you are covering the aspect of the application</a:t>
            </a:r>
          </a:p>
          <a:p>
            <a:pPr marL="914400" lvl="1" indent="-514350"/>
            <a:r>
              <a:rPr lang="en-US" sz="1600" dirty="0" smtClean="0"/>
              <a:t>Technique: </a:t>
            </a:r>
            <a:r>
              <a:rPr lang="en-US" sz="1600" i="1" dirty="0" smtClean="0"/>
              <a:t>how </a:t>
            </a:r>
            <a:r>
              <a:rPr lang="en-US" sz="1600" dirty="0" smtClean="0"/>
              <a:t>you will cover the aspect of the application</a:t>
            </a:r>
          </a:p>
          <a:p>
            <a:pPr marL="914400" lvl="1" indent="-514350"/>
            <a:r>
              <a:rPr lang="en-US" sz="1600" dirty="0" smtClean="0"/>
              <a:t>Environment: </a:t>
            </a:r>
            <a:r>
              <a:rPr lang="en-US" sz="1600" i="1" dirty="0" smtClean="0"/>
              <a:t>where </a:t>
            </a:r>
            <a:r>
              <a:rPr lang="en-US" sz="1600" dirty="0" smtClean="0"/>
              <a:t>you will be covering that aspect of the application</a:t>
            </a:r>
          </a:p>
        </p:txBody>
      </p:sp>
      <p:sp>
        <p:nvSpPr>
          <p:cNvPr id="12" name="Text Placeholder 9"/>
          <p:cNvSpPr txBox="1">
            <a:spLocks/>
          </p:cNvSpPr>
          <p:nvPr/>
        </p:nvSpPr>
        <p:spPr>
          <a:xfrm>
            <a:off x="9448800" y="198438"/>
            <a:ext cx="4041775"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Content Placeholder 10"/>
          <p:cNvSpPr txBox="1">
            <a:spLocks/>
          </p:cNvSpPr>
          <p:nvPr/>
        </p:nvSpPr>
        <p:spPr>
          <a:xfrm>
            <a:off x="9448800" y="914400"/>
            <a:ext cx="4041775" cy="4983163"/>
          </a:xfrm>
          <a:prstGeom prst="rect">
            <a:avLst/>
          </a:prstGeom>
        </p:spPr>
        <p:txBody>
          <a:bodyPr>
            <a:norm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6" name="Oval 15"/>
          <p:cNvSpPr/>
          <p:nvPr/>
        </p:nvSpPr>
        <p:spPr>
          <a:xfrm>
            <a:off x="304800" y="2133600"/>
            <a:ext cx="2895600" cy="533400"/>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Slide Number Placeholder 10"/>
          <p:cNvSpPr>
            <a:spLocks noGrp="1"/>
          </p:cNvSpPr>
          <p:nvPr>
            <p:ph type="sldNum" sz="quarter" idx="12"/>
          </p:nvPr>
        </p:nvSpPr>
        <p:spPr/>
        <p:txBody>
          <a:bodyPr>
            <a:normAutofit fontScale="85000" lnSpcReduction="20000"/>
          </a:bodyPr>
          <a:lstStyle/>
          <a:p>
            <a:fld id="{7A7308B0-0963-4AF8-8229-9EF293A0BECF}" type="slidenum">
              <a:rPr lang="en-US" smtClean="0"/>
              <a:pPr/>
              <a:t>24</a:t>
            </a:fld>
            <a:endParaRPr lang="en-US" dirty="0"/>
          </a:p>
        </p:txBody>
      </p:sp>
      <p:sp>
        <p:nvSpPr>
          <p:cNvPr id="15" name="Footer Placeholder 14"/>
          <p:cNvSpPr>
            <a:spLocks noGrp="1"/>
          </p:cNvSpPr>
          <p:nvPr>
            <p:ph type="ftr" sz="quarter" idx="4294967295"/>
          </p:nvPr>
        </p:nvSpPr>
        <p:spPr>
          <a:xfrm>
            <a:off x="609600" y="6477000"/>
            <a:ext cx="5421083" cy="365125"/>
          </a:xfrm>
        </p:spPr>
        <p:txBody>
          <a:bodyPr/>
          <a:lstStyle/>
          <a:p>
            <a:endParaRPr lang="en-US" dirty="0"/>
          </a:p>
        </p:txBody>
      </p:sp>
      <p:sp>
        <p:nvSpPr>
          <p:cNvPr id="17" name="TextBox 16"/>
          <p:cNvSpPr txBox="1"/>
          <p:nvPr/>
        </p:nvSpPr>
        <p:spPr>
          <a:xfrm>
            <a:off x="457200" y="6197025"/>
            <a:ext cx="3429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a:t>
            </a:r>
            <a:r>
              <a:rPr lang="en-US" sz="1400" i="1" dirty="0" smtClean="0"/>
              <a:t>Rapid Software Testing</a:t>
            </a:r>
            <a:r>
              <a:rPr lang="en-US" sz="1400" dirty="0" smtClean="0"/>
              <a:t>” v2.1 by James Bach</a:t>
            </a:r>
            <a:r>
              <a:rPr lang="en-US" sz="1400" baseline="0" dirty="0" smtClean="0"/>
              <a:t> and Michael Bolton</a:t>
            </a:r>
            <a:endParaRPr lang="en-US" sz="1400" dirty="0" smtClean="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381000" y="1447800"/>
            <a:ext cx="8229600" cy="5029200"/>
          </a:xfrm>
        </p:spPr>
        <p:txBody>
          <a:bodyPr>
            <a:noAutofit/>
          </a:bodyPr>
          <a:lstStyle/>
          <a:p>
            <a:pPr marL="914400" lvl="1" indent="-514350">
              <a:buNone/>
            </a:pPr>
            <a:r>
              <a:rPr lang="en-US" sz="1800" b="1" dirty="0" smtClean="0"/>
              <a:t>Requirements coverage:</a:t>
            </a:r>
          </a:p>
          <a:p>
            <a:pPr marL="914400" lvl="1" indent="-514350"/>
            <a:r>
              <a:rPr lang="en-US" sz="1600" dirty="0" smtClean="0"/>
              <a:t>Requirement coverage: do we have test cases for all requirements (typically each tagged requirement – often bullets and lists)? </a:t>
            </a:r>
          </a:p>
          <a:p>
            <a:pPr marL="914400" lvl="1" indent="-514350"/>
            <a:r>
              <a:rPr lang="en-US" sz="1600" dirty="0" smtClean="0"/>
              <a:t>Feature coverage: do we have test cases for all features (function points, product listing, etc..) of the product? </a:t>
            </a:r>
          </a:p>
          <a:p>
            <a:pPr marL="914400" lvl="1" indent="-514350"/>
            <a:r>
              <a:rPr lang="en-US" sz="1600" dirty="0" smtClean="0"/>
              <a:t>Use case coverage: do we have test cases for all use cases? </a:t>
            </a:r>
          </a:p>
          <a:p>
            <a:pPr marL="914400" lvl="1" indent="-514350">
              <a:buNone/>
            </a:pPr>
            <a:r>
              <a:rPr lang="en-US" sz="1800" b="1" dirty="0" smtClean="0"/>
              <a:t>Code coverage:</a:t>
            </a:r>
          </a:p>
          <a:p>
            <a:pPr marL="914400" lvl="1" indent="-514350"/>
            <a:r>
              <a:rPr lang="en-US" sz="1600" dirty="0" smtClean="0"/>
              <a:t>Line coverage: has each line been executed? </a:t>
            </a:r>
          </a:p>
          <a:p>
            <a:pPr marL="914400" lvl="1" indent="-514350"/>
            <a:r>
              <a:rPr lang="en-US" sz="1600" dirty="0" smtClean="0"/>
              <a:t>Function coverage: has each subroutine been called?</a:t>
            </a:r>
          </a:p>
          <a:p>
            <a:pPr marL="914400" lvl="1" indent="-514350"/>
            <a:r>
              <a:rPr lang="en-US" sz="1600" dirty="0" smtClean="0"/>
              <a:t>Branch coverage: has every branch of the various control structures (IF, CASE, etc..) been executed? </a:t>
            </a:r>
          </a:p>
          <a:p>
            <a:pPr marL="914400" lvl="1" indent="-514350"/>
            <a:r>
              <a:rPr lang="en-US" sz="1600" dirty="0" smtClean="0"/>
              <a:t>Condition coverage: has each Boolean sub-expression evaluated to both true and false?</a:t>
            </a:r>
          </a:p>
          <a:p>
            <a:pPr marL="914400" lvl="1" indent="-514350">
              <a:buNone/>
            </a:pPr>
            <a:r>
              <a:rPr lang="en-US" sz="1800" b="1" dirty="0" smtClean="0"/>
              <a:t>Application specific coverage:</a:t>
            </a:r>
          </a:p>
          <a:p>
            <a:pPr marL="914400" lvl="1" indent="-514350"/>
            <a:r>
              <a:rPr lang="en-US" sz="1600" dirty="0" smtClean="0"/>
              <a:t>User coverage: do we have test cases for all users of the product? </a:t>
            </a:r>
          </a:p>
          <a:p>
            <a:pPr marL="914400" lvl="1" indent="-514350"/>
            <a:r>
              <a:rPr lang="en-US" sz="1600" dirty="0" smtClean="0"/>
              <a:t>Application specific data type coverage: do we have test cases for each type of account, product, service, or other core driving factor for our application? </a:t>
            </a:r>
          </a:p>
        </p:txBody>
      </p:sp>
      <p:sp>
        <p:nvSpPr>
          <p:cNvPr id="7" name="Title 4"/>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tx1"/>
              </a:solidFill>
              <a:effectLst/>
              <a:uLnTx/>
              <a:uFillTx/>
              <a:latin typeface="+mj-lt"/>
              <a:ea typeface="+mj-ea"/>
              <a:cs typeface="+mj-cs"/>
            </a:endParaRPr>
          </a:p>
        </p:txBody>
      </p:sp>
      <p:sp>
        <p:nvSpPr>
          <p:cNvPr id="8" name="Title 1"/>
          <p:cNvSpPr>
            <a:spLocks noGrp="1"/>
          </p:cNvSpPr>
          <p:nvPr>
            <p:ph type="title"/>
          </p:nvPr>
        </p:nvSpPr>
        <p:spPr>
          <a:xfrm>
            <a:off x="612648" y="228600"/>
            <a:ext cx="8153400" cy="990600"/>
          </a:xfrm>
        </p:spPr>
        <p:txBody>
          <a:bodyPr>
            <a:normAutofit/>
          </a:bodyPr>
          <a:lstStyle/>
          <a:p>
            <a:r>
              <a:rPr lang="en-US" sz="3600" dirty="0" smtClean="0"/>
              <a:t>Common measures of test coverage</a:t>
            </a:r>
            <a:endParaRPr lang="en-US" sz="3600" dirty="0"/>
          </a:p>
        </p:txBody>
      </p:sp>
      <p:sp>
        <p:nvSpPr>
          <p:cNvPr id="9" name="Slide Number Placeholder 8"/>
          <p:cNvSpPr>
            <a:spLocks noGrp="1"/>
          </p:cNvSpPr>
          <p:nvPr>
            <p:ph type="sldNum" sz="quarter" idx="16"/>
          </p:nvPr>
        </p:nvSpPr>
        <p:spPr/>
        <p:txBody>
          <a:bodyPr>
            <a:normAutofit fontScale="85000" lnSpcReduction="20000"/>
          </a:bodyPr>
          <a:lstStyle/>
          <a:p>
            <a:fld id="{7A7308B0-0963-4AF8-8229-9EF293A0BECF}" type="slidenum">
              <a:rPr lang="en-US" smtClean="0"/>
              <a:pPr/>
              <a:t>25</a:t>
            </a:fld>
            <a:endParaRPr lang="en-US" dirty="0"/>
          </a:p>
        </p:txBody>
      </p:sp>
      <p:sp>
        <p:nvSpPr>
          <p:cNvPr id="10" name="Footer Placeholder 9"/>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457200" y="1524000"/>
            <a:ext cx="8077200" cy="5029200"/>
          </a:xfrm>
        </p:spPr>
        <p:txBody>
          <a:bodyPr>
            <a:noAutofit/>
          </a:bodyPr>
          <a:lstStyle/>
          <a:p>
            <a:pPr>
              <a:buNone/>
            </a:pPr>
            <a:r>
              <a:rPr lang="en-US" sz="1600" dirty="0" smtClean="0"/>
              <a:t>	</a:t>
            </a:r>
            <a:r>
              <a:rPr lang="en-US" sz="1800" b="1" dirty="0" smtClean="0"/>
              <a:t>Data coverage: </a:t>
            </a:r>
          </a:p>
          <a:p>
            <a:pPr lvl="1"/>
            <a:r>
              <a:rPr lang="en-US" sz="1600" dirty="0" smtClean="0"/>
              <a:t>Element coverage: have we covered each possible data element? </a:t>
            </a:r>
          </a:p>
          <a:p>
            <a:pPr lvl="1"/>
            <a:r>
              <a:rPr lang="en-US" sz="1600" dirty="0" smtClean="0"/>
              <a:t>Data integrity: have we covered each boundary, or set of values, for each given data element? </a:t>
            </a:r>
          </a:p>
          <a:p>
            <a:pPr lvl="1"/>
            <a:r>
              <a:rPr lang="en-US" sz="1600" dirty="0" smtClean="0"/>
              <a:t>Operations: have we covered each conversion, transformation, or lookup for each given data element? </a:t>
            </a:r>
          </a:p>
          <a:p>
            <a:pPr lvl="1"/>
            <a:r>
              <a:rPr lang="en-US" sz="1600" dirty="0" smtClean="0"/>
              <a:t>Source / Target: have we covered each location where the data element can reside during it’s lifecycle? </a:t>
            </a:r>
          </a:p>
          <a:p>
            <a:pPr>
              <a:buNone/>
            </a:pPr>
            <a:r>
              <a:rPr lang="en-US" sz="1600" dirty="0" smtClean="0"/>
              <a:t>	</a:t>
            </a:r>
            <a:r>
              <a:rPr lang="en-US" sz="1800" b="1" dirty="0" smtClean="0"/>
              <a:t>Other examples of coverage: </a:t>
            </a:r>
          </a:p>
          <a:p>
            <a:pPr lvl="1"/>
            <a:r>
              <a:rPr lang="en-US" sz="1600" dirty="0" smtClean="0"/>
              <a:t>Combinatorics coverage: have we exercises the minimum required data set for a given combinatorics algorithm (all pairs, all triplets, etc…)? </a:t>
            </a:r>
          </a:p>
          <a:p>
            <a:pPr lvl="1"/>
            <a:r>
              <a:rPr lang="en-US" sz="1600" dirty="0" smtClean="0"/>
              <a:t>State/transition coverage: have we exercised every possible transition from every possible state for a given program/element? </a:t>
            </a:r>
          </a:p>
          <a:p>
            <a:pPr lvl="1"/>
            <a:r>
              <a:rPr lang="en-US" sz="1600" dirty="0" smtClean="0"/>
              <a:t>Standards/Compliance verification: have we implemented correctly and/or are we compliant with each standard we need to adhere to?</a:t>
            </a:r>
          </a:p>
          <a:p>
            <a:pPr lvl="1"/>
            <a:r>
              <a:rPr lang="en-US" sz="1600" dirty="0" smtClean="0"/>
              <a:t>Platform coverage; do we have test cases for each platform we support (operating system, browser, phone, etc…)? </a:t>
            </a:r>
          </a:p>
          <a:p>
            <a:pPr lvl="1">
              <a:buNone/>
            </a:pPr>
            <a:endParaRPr lang="en-US" sz="1600" dirty="0" smtClean="0"/>
          </a:p>
        </p:txBody>
      </p:sp>
      <p:sp>
        <p:nvSpPr>
          <p:cNvPr id="8" name="Title 1"/>
          <p:cNvSpPr>
            <a:spLocks noGrp="1"/>
          </p:cNvSpPr>
          <p:nvPr>
            <p:ph type="title"/>
          </p:nvPr>
        </p:nvSpPr>
        <p:spPr>
          <a:xfrm>
            <a:off x="612648" y="228600"/>
            <a:ext cx="8153400" cy="990600"/>
          </a:xfrm>
        </p:spPr>
        <p:txBody>
          <a:bodyPr>
            <a:normAutofit/>
          </a:bodyPr>
          <a:lstStyle/>
          <a:p>
            <a:r>
              <a:rPr lang="en-US" sz="3600" dirty="0" smtClean="0"/>
              <a:t>Common measures of test coverage (cont)</a:t>
            </a:r>
            <a:endParaRPr lang="en-US" sz="3600" dirty="0"/>
          </a:p>
        </p:txBody>
      </p:sp>
      <p:sp>
        <p:nvSpPr>
          <p:cNvPr id="9" name="Slide Number Placeholder 8"/>
          <p:cNvSpPr>
            <a:spLocks noGrp="1"/>
          </p:cNvSpPr>
          <p:nvPr>
            <p:ph type="sldNum" sz="quarter" idx="16"/>
          </p:nvPr>
        </p:nvSpPr>
        <p:spPr/>
        <p:txBody>
          <a:bodyPr>
            <a:normAutofit fontScale="85000" lnSpcReduction="20000"/>
          </a:bodyPr>
          <a:lstStyle/>
          <a:p>
            <a:fld id="{7A7308B0-0963-4AF8-8229-9EF293A0BECF}" type="slidenum">
              <a:rPr lang="en-US" smtClean="0"/>
              <a:pPr/>
              <a:t>26</a:t>
            </a:fld>
            <a:endParaRPr lang="en-US" dirty="0"/>
          </a:p>
        </p:txBody>
      </p:sp>
      <p:sp>
        <p:nvSpPr>
          <p:cNvPr id="10" name="Footer Placeholder 9"/>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Figure out the scope of your testing</a:t>
            </a:r>
            <a:endParaRPr lang="en-US" dirty="0"/>
          </a:p>
        </p:txBody>
      </p:sp>
      <p:sp>
        <p:nvSpPr>
          <p:cNvPr id="6" name="Content Placeholder 5"/>
          <p:cNvSpPr>
            <a:spLocks noGrp="1"/>
          </p:cNvSpPr>
          <p:nvPr>
            <p:ph sz="quarter" idx="1"/>
          </p:nvPr>
        </p:nvSpPr>
        <p:spPr>
          <a:xfrm>
            <a:off x="457200" y="1524000"/>
            <a:ext cx="8229600" cy="4297363"/>
          </a:xfrm>
        </p:spPr>
        <p:txBody>
          <a:bodyPr>
            <a:noAutofit/>
          </a:bodyPr>
          <a:lstStyle/>
          <a:p>
            <a:pPr>
              <a:buNone/>
            </a:pPr>
            <a:r>
              <a:rPr lang="en-US" sz="1800" dirty="0" smtClean="0"/>
              <a:t>	Scott Barber's FIBLOTS mnemonic can help answer questions about testing scope. Each letter of the mnemonic helps us think about a different aspect of risk. </a:t>
            </a:r>
          </a:p>
          <a:p>
            <a:pPr>
              <a:buNone/>
            </a:pPr>
            <a:endParaRPr lang="en-US" sz="100" dirty="0" smtClean="0"/>
          </a:p>
          <a:p>
            <a:pPr lvl="1"/>
            <a:r>
              <a:rPr lang="en-US" sz="1600" b="1" dirty="0" smtClean="0"/>
              <a:t>Frequent:</a:t>
            </a:r>
            <a:r>
              <a:rPr lang="en-US" sz="1600" dirty="0" smtClean="0"/>
              <a:t> What features are most frequently used (e.g., features the user interacts with, background processes, etc.)? </a:t>
            </a:r>
          </a:p>
          <a:p>
            <a:pPr lvl="1"/>
            <a:r>
              <a:rPr lang="en-US" sz="1600" b="1" dirty="0" smtClean="0"/>
              <a:t>Intensive:</a:t>
            </a:r>
            <a:r>
              <a:rPr lang="en-US" sz="1600" dirty="0" smtClean="0"/>
              <a:t> What features are the most intensive (searches, features operating with large sets of data, features with intensive GUI interactions)? </a:t>
            </a:r>
          </a:p>
          <a:p>
            <a:pPr lvl="1"/>
            <a:r>
              <a:rPr lang="en-US" sz="1600" b="1" dirty="0" smtClean="0"/>
              <a:t>Business-critical:</a:t>
            </a:r>
            <a:r>
              <a:rPr lang="en-US" sz="1600" dirty="0" smtClean="0"/>
              <a:t> What features support processes that </a:t>
            </a:r>
            <a:r>
              <a:rPr lang="en-US" sz="1600" i="1" dirty="0" smtClean="0"/>
              <a:t>need</a:t>
            </a:r>
            <a:r>
              <a:rPr lang="en-US" sz="1600" dirty="0" smtClean="0"/>
              <a:t> to work (month-end processing, creation of new accounts)? </a:t>
            </a:r>
          </a:p>
          <a:p>
            <a:pPr lvl="1"/>
            <a:r>
              <a:rPr lang="en-US" sz="1600" b="1" dirty="0" smtClean="0"/>
              <a:t>Legal:</a:t>
            </a:r>
            <a:r>
              <a:rPr lang="en-US" sz="1600" dirty="0" smtClean="0"/>
              <a:t> What features support processes that are required to work by contract? </a:t>
            </a:r>
          </a:p>
          <a:p>
            <a:pPr lvl="1"/>
            <a:r>
              <a:rPr lang="en-US" sz="1600" b="1" dirty="0" smtClean="0"/>
              <a:t>Obvious:</a:t>
            </a:r>
            <a:r>
              <a:rPr lang="en-US" sz="1600" dirty="0" smtClean="0"/>
              <a:t> What features support processes that will earn us bad press if they don't work? </a:t>
            </a:r>
          </a:p>
          <a:p>
            <a:pPr lvl="1"/>
            <a:r>
              <a:rPr lang="en-US" sz="1600" b="1" dirty="0" smtClean="0"/>
              <a:t>Technically risky:</a:t>
            </a:r>
            <a:r>
              <a:rPr lang="en-US" sz="1600" dirty="0" smtClean="0"/>
              <a:t> What features are supported by or interact with technically risky aspects of the system (new or old technologies, places where we've seen failures before, etc.)? </a:t>
            </a:r>
          </a:p>
          <a:p>
            <a:pPr lvl="1"/>
            <a:r>
              <a:rPr lang="en-US" sz="1600" b="1" dirty="0" smtClean="0"/>
              <a:t>Stakeholder-mandated:</a:t>
            </a:r>
            <a:r>
              <a:rPr lang="en-US" sz="1600" dirty="0" smtClean="0"/>
              <a:t> What have we been asked/told to make sure we test? </a:t>
            </a:r>
          </a:p>
        </p:txBody>
      </p:sp>
      <p:sp>
        <p:nvSpPr>
          <p:cNvPr id="4" name="TextBox 3"/>
          <p:cNvSpPr txBox="1"/>
          <p:nvPr/>
        </p:nvSpPr>
        <p:spPr>
          <a:xfrm>
            <a:off x="3505200" y="5715000"/>
            <a:ext cx="54864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400" dirty="0" smtClean="0"/>
              <a:t>Source: “Prioritizing software testing on little time” by Scott Barber</a:t>
            </a:r>
          </a:p>
        </p:txBody>
      </p:sp>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27</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200" dirty="0" smtClean="0"/>
              <a:t>Understand the details of each feature you're testing</a:t>
            </a:r>
            <a:endParaRPr lang="en-US" sz="3200" dirty="0"/>
          </a:p>
        </p:txBody>
      </p:sp>
      <p:sp>
        <p:nvSpPr>
          <p:cNvPr id="6" name="Content Placeholder 5"/>
          <p:cNvSpPr>
            <a:spLocks noGrp="1"/>
          </p:cNvSpPr>
          <p:nvPr>
            <p:ph sz="quarter" idx="1"/>
          </p:nvPr>
        </p:nvSpPr>
        <p:spPr/>
        <p:txBody>
          <a:bodyPr>
            <a:noAutofit/>
          </a:bodyPr>
          <a:lstStyle/>
          <a:p>
            <a:pPr>
              <a:buNone/>
            </a:pPr>
            <a:r>
              <a:rPr lang="en-US" sz="1800" dirty="0" smtClean="0"/>
              <a:t>	James Bach’s Satisfice Heuristic Test Strategy Model can help with understanding what aspects of each feature you need to cover with your testing. Each letter of the mnemonic covers a different dimension of the product.</a:t>
            </a:r>
          </a:p>
          <a:p>
            <a:pPr>
              <a:buNone/>
            </a:pPr>
            <a:r>
              <a:rPr lang="en-US" sz="600" dirty="0" smtClean="0"/>
              <a:t> </a:t>
            </a:r>
            <a:endParaRPr lang="en-US" sz="100" dirty="0" smtClean="0"/>
          </a:p>
          <a:p>
            <a:pPr lvl="1"/>
            <a:r>
              <a:rPr lang="en-US" sz="1600" b="1" dirty="0" smtClean="0"/>
              <a:t>Structure:</a:t>
            </a:r>
            <a:r>
              <a:rPr lang="en-US" sz="1600" dirty="0" smtClean="0"/>
              <a:t> This is everything that comprises the physical product or the specific feature I'm looking at (code, hardware, etc.).</a:t>
            </a:r>
          </a:p>
          <a:p>
            <a:pPr lvl="1"/>
            <a:r>
              <a:rPr lang="en-US" sz="1600" b="1" dirty="0" smtClean="0"/>
              <a:t>Functions:</a:t>
            </a:r>
            <a:r>
              <a:rPr lang="en-US" sz="1600" dirty="0" smtClean="0"/>
              <a:t> Everything that the product or feature does (user interface, calculations, error handling, etc.).</a:t>
            </a:r>
          </a:p>
          <a:p>
            <a:pPr lvl="1"/>
            <a:r>
              <a:rPr lang="en-US" sz="1600" b="1" dirty="0" smtClean="0"/>
              <a:t>Data:</a:t>
            </a:r>
            <a:r>
              <a:rPr lang="en-US" sz="1600" dirty="0" smtClean="0"/>
              <a:t> Everything that the product or feature processes (input, output, lifecycle).</a:t>
            </a:r>
          </a:p>
          <a:p>
            <a:pPr lvl="1"/>
            <a:r>
              <a:rPr lang="en-US" sz="1600" b="1" dirty="0" smtClean="0"/>
              <a:t>Platform:</a:t>
            </a:r>
            <a:r>
              <a:rPr lang="en-US" sz="1600" dirty="0" smtClean="0"/>
              <a:t> Everything on which the product or feature depends (and that is outside your project).</a:t>
            </a:r>
          </a:p>
          <a:p>
            <a:pPr lvl="1"/>
            <a:r>
              <a:rPr lang="en-US" sz="1600" b="1" dirty="0" smtClean="0"/>
              <a:t>Operations:</a:t>
            </a:r>
            <a:r>
              <a:rPr lang="en-US" sz="1600" dirty="0" smtClean="0"/>
              <a:t> How the product or feature will be used (common use, disfavored use, extreme use, etc.).</a:t>
            </a:r>
          </a:p>
          <a:p>
            <a:pPr lvl="1"/>
            <a:r>
              <a:rPr lang="en-US" sz="1600" b="1" dirty="0" smtClean="0"/>
              <a:t>Time:</a:t>
            </a:r>
            <a:r>
              <a:rPr lang="en-US" sz="1600" dirty="0" smtClean="0"/>
              <a:t> Any relationship between the product and time (concurrency, race conditions, etc...).</a:t>
            </a:r>
          </a:p>
        </p:txBody>
      </p:sp>
      <p:sp>
        <p:nvSpPr>
          <p:cNvPr id="4" name="TextBox 3"/>
          <p:cNvSpPr txBox="1"/>
          <p:nvPr/>
        </p:nvSpPr>
        <p:spPr>
          <a:xfrm>
            <a:off x="4038600" y="5715000"/>
            <a:ext cx="49530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400" dirty="0" smtClean="0"/>
              <a:t>Source: “Heuristic Test Strategy Model” v4.8 by James Bach</a:t>
            </a:r>
          </a:p>
        </p:txBody>
      </p:sp>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28</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a:off x="4572000" y="4495800"/>
            <a:ext cx="4495800" cy="2057400"/>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1" dirty="0" smtClean="0"/>
              <a:t>Coverage helps you know when you have enough test ideas</a:t>
            </a:r>
            <a:endParaRPr lang="en-US" sz="1400" b="1" dirty="0"/>
          </a:p>
        </p:txBody>
      </p:sp>
      <p:sp>
        <p:nvSpPr>
          <p:cNvPr id="5" name="Title 4"/>
          <p:cNvSpPr>
            <a:spLocks noGrp="1"/>
          </p:cNvSpPr>
          <p:nvPr>
            <p:ph type="title"/>
          </p:nvPr>
        </p:nvSpPr>
        <p:spPr/>
        <p:txBody>
          <a:bodyPr>
            <a:normAutofit/>
          </a:bodyPr>
          <a:lstStyle/>
          <a:p>
            <a:r>
              <a:rPr lang="en-US" dirty="0" smtClean="0"/>
              <a:t>Structuring how you track coverage</a:t>
            </a:r>
            <a:endParaRPr lang="en-US" dirty="0"/>
          </a:p>
        </p:txBody>
      </p:sp>
      <p:sp>
        <p:nvSpPr>
          <p:cNvPr id="6" name="Content Placeholder 5"/>
          <p:cNvSpPr>
            <a:spLocks noGrp="1"/>
          </p:cNvSpPr>
          <p:nvPr>
            <p:ph sz="quarter" idx="1"/>
          </p:nvPr>
        </p:nvSpPr>
        <p:spPr/>
        <p:txBody>
          <a:bodyPr>
            <a:normAutofit fontScale="62500" lnSpcReduction="20000"/>
          </a:bodyPr>
          <a:lstStyle/>
          <a:p>
            <a:r>
              <a:rPr lang="en-US" dirty="0" smtClean="0"/>
              <a:t>Structure your work in a way that makes sense to you. I typically start by structuring my work in lists or spreadsheets. </a:t>
            </a:r>
          </a:p>
          <a:p>
            <a:endParaRPr lang="en-US" sz="1800" dirty="0" smtClean="0"/>
          </a:p>
          <a:p>
            <a:r>
              <a:rPr lang="en-US" dirty="0" smtClean="0"/>
              <a:t>Eventually I move some of my test ideas into the following categories: </a:t>
            </a:r>
          </a:p>
          <a:p>
            <a:pPr lvl="1"/>
            <a:r>
              <a:rPr lang="en-US" dirty="0" smtClean="0"/>
              <a:t>Charters </a:t>
            </a:r>
          </a:p>
          <a:p>
            <a:pPr lvl="1"/>
            <a:r>
              <a:rPr lang="en-US" dirty="0" smtClean="0"/>
              <a:t>Checklists </a:t>
            </a:r>
          </a:p>
          <a:p>
            <a:pPr lvl="1"/>
            <a:r>
              <a:rPr lang="en-US" dirty="0" smtClean="0"/>
              <a:t>Scenarios </a:t>
            </a:r>
          </a:p>
          <a:p>
            <a:pPr lvl="1"/>
            <a:r>
              <a:rPr lang="en-US" dirty="0" smtClean="0"/>
              <a:t>Test Cases or Test Scripts</a:t>
            </a:r>
          </a:p>
          <a:p>
            <a:endParaRPr lang="en-US" sz="1900" dirty="0" smtClean="0"/>
          </a:p>
          <a:p>
            <a:r>
              <a:rPr lang="en-US" dirty="0" smtClean="0"/>
              <a:t>As you start to move your coverage ideas into more concrete artifacts, think about how you’ll tie those artifacts back to your coverage outlines or coverage goals. </a:t>
            </a:r>
          </a:p>
          <a:p>
            <a:pPr lvl="1"/>
            <a:r>
              <a:rPr lang="en-US" dirty="0" smtClean="0"/>
              <a:t>Requirements traceability matrix </a:t>
            </a:r>
          </a:p>
          <a:p>
            <a:pPr lvl="1"/>
            <a:r>
              <a:rPr lang="en-US" dirty="0" smtClean="0"/>
              <a:t>Code coverage tools </a:t>
            </a:r>
          </a:p>
          <a:p>
            <a:pPr lvl="1"/>
            <a:r>
              <a:rPr lang="en-US" dirty="0" smtClean="0"/>
              <a:t>Coverage mapping documents </a:t>
            </a:r>
          </a:p>
          <a:p>
            <a:pPr lvl="1"/>
            <a:r>
              <a:rPr lang="en-US" dirty="0" smtClean="0"/>
              <a:t>Coverage checklists </a:t>
            </a:r>
          </a:p>
          <a:p>
            <a:pPr lvl="1"/>
            <a:r>
              <a:rPr lang="en-US" dirty="0" smtClean="0"/>
              <a:t>Etc… </a:t>
            </a:r>
          </a:p>
        </p:txBody>
      </p:sp>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29</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10" name="Content Placeholder 9"/>
          <p:cNvSpPr>
            <a:spLocks noGrp="1"/>
          </p:cNvSpPr>
          <p:nvPr>
            <p:ph sz="quarter" idx="1"/>
          </p:nvPr>
        </p:nvSpPr>
        <p:spPr>
          <a:xfrm>
            <a:off x="533400" y="1600200"/>
            <a:ext cx="8153400" cy="4724400"/>
          </a:xfrm>
        </p:spPr>
        <p:txBody>
          <a:bodyPr>
            <a:normAutofit fontScale="85000" lnSpcReduction="20000"/>
          </a:bodyPr>
          <a:lstStyle/>
          <a:p>
            <a:pPr marL="0" indent="0">
              <a:buNone/>
            </a:pPr>
            <a:r>
              <a:rPr lang="en-US" dirty="0" smtClean="0"/>
              <a:t>Much of my approach to testing and what you’ll learn in this course is based on the work of the following people: </a:t>
            </a:r>
          </a:p>
          <a:p>
            <a:r>
              <a:rPr lang="en-US" sz="2600" dirty="0" smtClean="0"/>
              <a:t>James Bach, </a:t>
            </a:r>
            <a:r>
              <a:rPr lang="en-US" sz="2600" dirty="0" smtClean="0">
                <a:hlinkClick r:id="rId2"/>
              </a:rPr>
              <a:t>www.satisfice.com</a:t>
            </a:r>
            <a:r>
              <a:rPr lang="en-US" sz="2600" dirty="0" smtClean="0"/>
              <a:t> </a:t>
            </a:r>
          </a:p>
          <a:p>
            <a:r>
              <a:rPr lang="en-US" sz="2600" dirty="0" smtClean="0"/>
              <a:t>Jon Bach, </a:t>
            </a:r>
            <a:r>
              <a:rPr lang="en-US" sz="2600" dirty="0" smtClean="0">
                <a:hlinkClick r:id="rId3"/>
              </a:rPr>
              <a:t>www.quardev.com</a:t>
            </a:r>
            <a:r>
              <a:rPr lang="en-US" sz="2600" dirty="0" smtClean="0"/>
              <a:t> </a:t>
            </a:r>
          </a:p>
          <a:p>
            <a:r>
              <a:rPr lang="en-US" sz="2600" dirty="0" smtClean="0"/>
              <a:t>Michael Bolton, </a:t>
            </a:r>
            <a:r>
              <a:rPr lang="en-US" sz="2600" dirty="0" smtClean="0">
                <a:hlinkClick r:id="rId4"/>
              </a:rPr>
              <a:t>www.developsense.com</a:t>
            </a:r>
            <a:r>
              <a:rPr lang="en-US" sz="2600" dirty="0" smtClean="0"/>
              <a:t> </a:t>
            </a:r>
          </a:p>
          <a:p>
            <a:r>
              <a:rPr lang="en-US" sz="2600" dirty="0" smtClean="0"/>
              <a:t>Cem Kaner, </a:t>
            </a:r>
            <a:r>
              <a:rPr lang="en-US" sz="2600" dirty="0" smtClean="0">
                <a:hlinkClick r:id="rId5"/>
              </a:rPr>
              <a:t>www.kaner.com</a:t>
            </a:r>
            <a:r>
              <a:rPr lang="en-US" sz="2600" dirty="0" smtClean="0"/>
              <a:t> </a:t>
            </a:r>
          </a:p>
          <a:p>
            <a:r>
              <a:rPr lang="en-US" sz="2600" dirty="0" smtClean="0"/>
              <a:t>Douglas Hoffman, </a:t>
            </a:r>
            <a:r>
              <a:rPr lang="en-US" sz="2600" dirty="0" smtClean="0">
                <a:hlinkClick r:id="rId6"/>
              </a:rPr>
              <a:t>www.softwarequalitymethods.com</a:t>
            </a:r>
            <a:r>
              <a:rPr lang="en-US" sz="2600" dirty="0" smtClean="0"/>
              <a:t> </a:t>
            </a:r>
          </a:p>
          <a:p>
            <a:r>
              <a:rPr lang="en-US" sz="2600" dirty="0" smtClean="0"/>
              <a:t>Robert Sabourin, </a:t>
            </a:r>
            <a:r>
              <a:rPr lang="en-US" sz="2600" dirty="0" smtClean="0">
                <a:hlinkClick r:id="rId7"/>
              </a:rPr>
              <a:t>www.amibug.com</a:t>
            </a:r>
            <a:r>
              <a:rPr lang="en-US" sz="2600" dirty="0" smtClean="0"/>
              <a:t> </a:t>
            </a:r>
          </a:p>
          <a:p>
            <a:r>
              <a:rPr lang="en-US" sz="2600" dirty="0" smtClean="0"/>
              <a:t>Scott Barber, </a:t>
            </a:r>
            <a:r>
              <a:rPr lang="en-US" sz="2600" dirty="0" smtClean="0">
                <a:hlinkClick r:id="rId8"/>
              </a:rPr>
              <a:t>www.perftestplus.com</a:t>
            </a:r>
            <a:r>
              <a:rPr lang="en-US" sz="2600" dirty="0" smtClean="0"/>
              <a:t> </a:t>
            </a:r>
          </a:p>
          <a:p>
            <a:r>
              <a:rPr lang="en-US" sz="2600" dirty="0" smtClean="0"/>
              <a:t>Brian Marick, </a:t>
            </a:r>
            <a:r>
              <a:rPr lang="en-US" sz="2600" dirty="0" smtClean="0">
                <a:hlinkClick r:id="rId9"/>
              </a:rPr>
              <a:t>www.exampler.com</a:t>
            </a:r>
            <a:r>
              <a:rPr lang="en-US" sz="2600" dirty="0" smtClean="0"/>
              <a:t> </a:t>
            </a:r>
          </a:p>
          <a:p>
            <a:r>
              <a:rPr lang="en-US" sz="2600" dirty="0" smtClean="0"/>
              <a:t>Jonathan Kohl, </a:t>
            </a:r>
            <a:r>
              <a:rPr lang="en-US" sz="2600" dirty="0" smtClean="0">
                <a:hlinkClick r:id="rId10"/>
              </a:rPr>
              <a:t>www.kohl.ca</a:t>
            </a:r>
            <a:r>
              <a:rPr lang="en-US" sz="2600" dirty="0" smtClean="0"/>
              <a:t> </a:t>
            </a:r>
          </a:p>
          <a:p>
            <a:r>
              <a:rPr lang="en-US" sz="2600" dirty="0" smtClean="0"/>
              <a:t>David Christiansen, </a:t>
            </a:r>
            <a:r>
              <a:rPr lang="en-US" sz="2600" dirty="0" smtClean="0">
                <a:hlinkClick r:id="rId11"/>
              </a:rPr>
              <a:t>www.techdarkside.com</a:t>
            </a:r>
            <a:r>
              <a:rPr lang="en-US" sz="2600" dirty="0" smtClean="0"/>
              <a:t> </a:t>
            </a:r>
          </a:p>
          <a:p>
            <a:r>
              <a:rPr lang="en-US" sz="2600" dirty="0" smtClean="0"/>
              <a:t>Karen Johnson, </a:t>
            </a:r>
            <a:r>
              <a:rPr lang="en-US" sz="2600" dirty="0" smtClean="0">
                <a:hlinkClick r:id="rId12"/>
              </a:rPr>
              <a:t>www.karennjohnson.com</a:t>
            </a:r>
            <a:r>
              <a:rPr lang="en-US" sz="2600" dirty="0" smtClean="0"/>
              <a:t> </a:t>
            </a:r>
            <a:endParaRPr lang="en-US" sz="2600" dirty="0"/>
          </a:p>
        </p:txBody>
      </p:sp>
      <p:sp>
        <p:nvSpPr>
          <p:cNvPr id="11" name="Slide Number Placeholder 10"/>
          <p:cNvSpPr>
            <a:spLocks noGrp="1"/>
          </p:cNvSpPr>
          <p:nvPr>
            <p:ph type="sldNum" sz="quarter" idx="16"/>
          </p:nvPr>
        </p:nvSpPr>
        <p:spPr/>
        <p:txBody>
          <a:bodyPr>
            <a:normAutofit fontScale="85000" lnSpcReduction="20000"/>
          </a:bodyPr>
          <a:lstStyle/>
          <a:p>
            <a:fld id="{7A7308B0-0963-4AF8-8229-9EF293A0BECF}" type="slidenum">
              <a:rPr lang="en-US" smtClean="0"/>
              <a:pPr/>
              <a:t>3</a:t>
            </a:fld>
            <a:endParaRPr lang="en-US" dirty="0"/>
          </a:p>
        </p:txBody>
      </p:sp>
      <p:sp>
        <p:nvSpPr>
          <p:cNvPr id="12" name="Footer Placeholder 11"/>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How would you test the following?</a:t>
            </a:r>
            <a:endParaRPr lang="en-US" dirty="0"/>
          </a:p>
        </p:txBody>
      </p:sp>
      <p:pic>
        <p:nvPicPr>
          <p:cNvPr id="109571" name="Picture 3"/>
          <p:cNvPicPr>
            <a:picLocks noChangeAspect="1" noChangeArrowheads="1"/>
          </p:cNvPicPr>
          <p:nvPr/>
        </p:nvPicPr>
        <p:blipFill>
          <a:blip r:embed="rId2" cstate="print"/>
          <a:srcRect/>
          <a:stretch>
            <a:fillRect/>
          </a:stretch>
        </p:blipFill>
        <p:spPr bwMode="auto">
          <a:xfrm>
            <a:off x="4038600" y="3349069"/>
            <a:ext cx="4876800" cy="3127931"/>
          </a:xfrm>
          <a:prstGeom prst="rect">
            <a:avLst/>
          </a:prstGeom>
          <a:noFill/>
          <a:ln w="9525">
            <a:noFill/>
            <a:miter lim="800000"/>
            <a:headEnd/>
            <a:tailEnd/>
          </a:ln>
        </p:spPr>
      </p:pic>
      <p:pic>
        <p:nvPicPr>
          <p:cNvPr id="109570" name="Picture 2"/>
          <p:cNvPicPr>
            <a:picLocks noChangeAspect="1" noChangeArrowheads="1"/>
          </p:cNvPicPr>
          <p:nvPr/>
        </p:nvPicPr>
        <p:blipFill>
          <a:blip r:embed="rId3" cstate="print"/>
          <a:srcRect/>
          <a:stretch>
            <a:fillRect/>
          </a:stretch>
        </p:blipFill>
        <p:spPr bwMode="auto">
          <a:xfrm>
            <a:off x="685800" y="1524000"/>
            <a:ext cx="5334000" cy="1841090"/>
          </a:xfrm>
          <a:prstGeom prst="rect">
            <a:avLst/>
          </a:prstGeom>
          <a:noFill/>
          <a:ln w="9525">
            <a:noFill/>
            <a:miter lim="800000"/>
            <a:headEnd/>
            <a:tailEnd/>
          </a:ln>
        </p:spPr>
      </p:pic>
      <p:pic>
        <p:nvPicPr>
          <p:cNvPr id="109572" name="Picture 4"/>
          <p:cNvPicPr>
            <a:picLocks noChangeAspect="1" noChangeArrowheads="1"/>
          </p:cNvPicPr>
          <p:nvPr/>
        </p:nvPicPr>
        <p:blipFill>
          <a:blip r:embed="rId4" cstate="print"/>
          <a:srcRect/>
          <a:stretch>
            <a:fillRect/>
          </a:stretch>
        </p:blipFill>
        <p:spPr bwMode="auto">
          <a:xfrm>
            <a:off x="457200" y="3657600"/>
            <a:ext cx="3362325" cy="217870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normAutofit fontScale="85000" lnSpcReduction="20000"/>
          </a:bodyPr>
          <a:lstStyle/>
          <a:p>
            <a:fld id="{7A7308B0-0963-4AF8-8229-9EF293A0BECF}" type="slidenum">
              <a:rPr lang="en-US" smtClean="0"/>
              <a:pPr/>
              <a:t>30</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smtClean="0"/>
              <a:t>Possible answer… </a:t>
            </a:r>
            <a:br>
              <a:rPr lang="en-US" sz="3600" dirty="0" smtClean="0"/>
            </a:br>
            <a:r>
              <a:rPr lang="en-US" sz="3600" dirty="0" smtClean="0"/>
              <a:t>Identify areas of coverage </a:t>
            </a:r>
            <a:endParaRPr lang="en-US" sz="3600" dirty="0"/>
          </a:p>
        </p:txBody>
      </p:sp>
      <p:sp>
        <p:nvSpPr>
          <p:cNvPr id="7" name="Content Placeholder 6"/>
          <p:cNvSpPr>
            <a:spLocks noGrp="1"/>
          </p:cNvSpPr>
          <p:nvPr>
            <p:ph sz="quarter" idx="2"/>
          </p:nvPr>
        </p:nvSpPr>
        <p:spPr>
          <a:xfrm>
            <a:off x="457200" y="2133600"/>
            <a:ext cx="2590800" cy="3951288"/>
          </a:xfrm>
        </p:spPr>
        <p:txBody>
          <a:bodyPr>
            <a:noAutofit/>
          </a:bodyPr>
          <a:lstStyle/>
          <a:p>
            <a:pPr>
              <a:buNone/>
            </a:pPr>
            <a:r>
              <a:rPr lang="en-US" sz="1400" b="1" dirty="0" smtClean="0"/>
              <a:t>Functionality:</a:t>
            </a:r>
          </a:p>
          <a:p>
            <a:r>
              <a:rPr lang="en-US" sz="1400" dirty="0" smtClean="0"/>
              <a:t>Search </a:t>
            </a:r>
          </a:p>
          <a:p>
            <a:r>
              <a:rPr lang="en-US" sz="1400" dirty="0" smtClean="0"/>
              <a:t>Charting </a:t>
            </a:r>
          </a:p>
          <a:p>
            <a:r>
              <a:rPr lang="en-US" sz="1400" dirty="0" smtClean="0"/>
              <a:t>Data tables (listing, sorting, hiding) </a:t>
            </a:r>
          </a:p>
          <a:p>
            <a:r>
              <a:rPr lang="en-US" sz="1400" dirty="0" smtClean="0"/>
              <a:t>Error handling </a:t>
            </a:r>
          </a:p>
          <a:p>
            <a:r>
              <a:rPr lang="en-US" sz="1400" dirty="0" smtClean="0"/>
              <a:t>Vendor popularity/ranking</a:t>
            </a:r>
          </a:p>
          <a:p>
            <a:r>
              <a:rPr lang="en-US" sz="1400" dirty="0" smtClean="0"/>
              <a:t>Social networking </a:t>
            </a:r>
          </a:p>
          <a:p>
            <a:r>
              <a:rPr lang="en-US" sz="1400" dirty="0" smtClean="0"/>
              <a:t>Change location</a:t>
            </a:r>
          </a:p>
          <a:p>
            <a:r>
              <a:rPr lang="en-US" sz="1400" dirty="0" smtClean="0"/>
              <a:t>Merchant directory </a:t>
            </a:r>
          </a:p>
          <a:p>
            <a:r>
              <a:rPr lang="en-US" sz="1400" dirty="0" smtClean="0"/>
              <a:t>Feedback</a:t>
            </a:r>
          </a:p>
          <a:p>
            <a:pPr>
              <a:buNone/>
            </a:pPr>
            <a:r>
              <a:rPr lang="en-US" sz="1400" b="1" dirty="0" smtClean="0"/>
              <a:t>Performance: </a:t>
            </a:r>
          </a:p>
          <a:p>
            <a:r>
              <a:rPr lang="en-US" sz="1400" dirty="0" smtClean="0"/>
              <a:t>User Load</a:t>
            </a:r>
          </a:p>
          <a:p>
            <a:r>
              <a:rPr lang="en-US" sz="1400" dirty="0" smtClean="0"/>
              <a:t>Data volume </a:t>
            </a:r>
          </a:p>
          <a:p>
            <a:endParaRPr lang="en-US" sz="1400" dirty="0" smtClean="0"/>
          </a:p>
        </p:txBody>
      </p:sp>
      <p:sp>
        <p:nvSpPr>
          <p:cNvPr id="9" name="Content Placeholder 8"/>
          <p:cNvSpPr>
            <a:spLocks noGrp="1"/>
          </p:cNvSpPr>
          <p:nvPr>
            <p:ph sz="quarter" idx="4"/>
          </p:nvPr>
        </p:nvSpPr>
        <p:spPr>
          <a:xfrm>
            <a:off x="5867400" y="2514600"/>
            <a:ext cx="3352800" cy="3951288"/>
          </a:xfrm>
        </p:spPr>
        <p:txBody>
          <a:bodyPr/>
          <a:lstStyle/>
          <a:p>
            <a:pPr marL="457200" indent="-457200">
              <a:buNone/>
            </a:pPr>
            <a:r>
              <a:rPr lang="en-US" dirty="0" smtClean="0"/>
              <a:t>	Model the application using the following tours </a:t>
            </a:r>
          </a:p>
          <a:p>
            <a:pPr marL="857250" lvl="1" indent="-457200"/>
            <a:r>
              <a:rPr lang="en-US" dirty="0" smtClean="0"/>
              <a:t>Feature tour </a:t>
            </a:r>
          </a:p>
          <a:p>
            <a:pPr marL="857250" lvl="1" indent="-457200"/>
            <a:r>
              <a:rPr lang="en-US" dirty="0" smtClean="0"/>
              <a:t>Data tour</a:t>
            </a:r>
          </a:p>
          <a:p>
            <a:pPr marL="857250" lvl="1" indent="-457200"/>
            <a:r>
              <a:rPr lang="en-US" dirty="0" smtClean="0"/>
              <a:t>User tour</a:t>
            </a:r>
          </a:p>
          <a:p>
            <a:pPr marL="457200" indent="-457200">
              <a:buNone/>
            </a:pPr>
            <a:endParaRPr lang="en-US" dirty="0"/>
          </a:p>
        </p:txBody>
      </p:sp>
      <p:sp>
        <p:nvSpPr>
          <p:cNvPr id="4" name="Text Placeholder 3"/>
          <p:cNvSpPr>
            <a:spLocks noGrp="1"/>
          </p:cNvSpPr>
          <p:nvPr>
            <p:ph type="body" sz="quarter" idx="1"/>
          </p:nvPr>
        </p:nvSpPr>
        <p:spPr>
          <a:xfrm>
            <a:off x="457200" y="1600200"/>
            <a:ext cx="4724400" cy="411162"/>
          </a:xfrm>
        </p:spPr>
        <p:txBody>
          <a:bodyPr/>
          <a:lstStyle/>
          <a:p>
            <a:r>
              <a:rPr lang="en-US" dirty="0" smtClean="0"/>
              <a:t>Coverage Ideas in 5 minutes</a:t>
            </a:r>
            <a:endParaRPr lang="en-US" dirty="0"/>
          </a:p>
        </p:txBody>
      </p:sp>
      <p:sp>
        <p:nvSpPr>
          <p:cNvPr id="10" name="Content Placeholder 6"/>
          <p:cNvSpPr txBox="1">
            <a:spLocks/>
          </p:cNvSpPr>
          <p:nvPr/>
        </p:nvSpPr>
        <p:spPr>
          <a:xfrm>
            <a:off x="2819400" y="2133600"/>
            <a:ext cx="2590800" cy="395128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smtClean="0">
                <a:ln>
                  <a:noFill/>
                </a:ln>
                <a:solidFill>
                  <a:schemeClr val="tx1"/>
                </a:solidFill>
                <a:effectLst/>
                <a:uLnTx/>
                <a:uFillTx/>
                <a:latin typeface="+mn-lt"/>
                <a:ea typeface="+mn-ea"/>
                <a:cs typeface="+mn-cs"/>
              </a:rPr>
              <a:t>Data: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Spending categories (travel, dining, shopping, auto,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Locations (states, cities, regions)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Accuracy and precision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Aggregation and averaging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smtClean="0">
                <a:ln>
                  <a:noFill/>
                </a:ln>
                <a:solidFill>
                  <a:schemeClr val="tx1"/>
                </a:solidFill>
                <a:effectLst/>
                <a:uLnTx/>
                <a:uFillTx/>
                <a:latin typeface="+mn-lt"/>
                <a:ea typeface="+mn-ea"/>
                <a:cs typeface="+mn-cs"/>
              </a:rPr>
              <a:t>Compatibility / Accessibility: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Browsers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Mobile platforms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JavaScript settings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Section 508</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CSS / HTML standards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SEO </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Right Arrow 12"/>
          <p:cNvSpPr/>
          <p:nvPr/>
        </p:nvSpPr>
        <p:spPr>
          <a:xfrm rot="10800000">
            <a:off x="5334000" y="2819400"/>
            <a:ext cx="838200" cy="1905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8" name="Slide Number Placeholder 7"/>
          <p:cNvSpPr>
            <a:spLocks noGrp="1"/>
          </p:cNvSpPr>
          <p:nvPr>
            <p:ph type="sldNum" sz="quarter" idx="16"/>
          </p:nvPr>
        </p:nvSpPr>
        <p:spPr/>
        <p:txBody>
          <a:bodyPr>
            <a:normAutofit fontScale="85000" lnSpcReduction="20000"/>
          </a:bodyPr>
          <a:lstStyle/>
          <a:p>
            <a:fld id="{7A7308B0-0963-4AF8-8229-9EF293A0BECF}" type="slidenum">
              <a:rPr lang="en-US" smtClean="0"/>
              <a:pPr/>
              <a:t>31</a:t>
            </a:fld>
            <a:endParaRPr lang="en-US" dirty="0"/>
          </a:p>
        </p:txBody>
      </p:sp>
      <p:sp>
        <p:nvSpPr>
          <p:cNvPr id="11" name="Footer Placeholder 10"/>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Possible answer… </a:t>
            </a:r>
            <a:br>
              <a:rPr lang="en-US" sz="3600" dirty="0" smtClean="0"/>
            </a:br>
            <a:r>
              <a:rPr lang="en-US" sz="3600" dirty="0" smtClean="0"/>
              <a:t>Detail out core coverage areas</a:t>
            </a:r>
            <a:endParaRPr lang="en-US" sz="3600" dirty="0"/>
          </a:p>
        </p:txBody>
      </p:sp>
      <p:graphicFrame>
        <p:nvGraphicFramePr>
          <p:cNvPr id="9" name="Content Placeholder 8"/>
          <p:cNvGraphicFramePr>
            <a:graphicFrameLocks noGrp="1"/>
          </p:cNvGraphicFramePr>
          <p:nvPr>
            <p:ph sz="quarter" idx="4"/>
          </p:nvPr>
        </p:nvGraphicFramePr>
        <p:xfrm>
          <a:off x="228600" y="1676400"/>
          <a:ext cx="5105400" cy="4349268"/>
        </p:xfrm>
        <a:graphic>
          <a:graphicData uri="http://schemas.openxmlformats.org/drawingml/2006/table">
            <a:tbl>
              <a:tblPr firstRow="1" bandRow="1">
                <a:tableStyleId>{5C22544A-7EE6-4342-B048-85BDC9FD1C3A}</a:tableStyleId>
              </a:tblPr>
              <a:tblGrid>
                <a:gridCol w="685800"/>
                <a:gridCol w="1828800"/>
                <a:gridCol w="2590800"/>
              </a:tblGrid>
              <a:tr h="310662">
                <a:tc>
                  <a:txBody>
                    <a:bodyPr/>
                    <a:lstStyle/>
                    <a:p>
                      <a:r>
                        <a:rPr lang="en-US" sz="1400" dirty="0" smtClean="0"/>
                        <a:t>Seq</a:t>
                      </a:r>
                      <a:r>
                        <a:rPr lang="en-US" sz="1400" baseline="0" dirty="0" smtClean="0"/>
                        <a:t>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Topic</a:t>
                      </a:r>
                    </a:p>
                  </a:txBody>
                  <a:tcPr/>
                </a:tc>
                <a:tc>
                  <a:txBody>
                    <a:bodyPr/>
                    <a:lstStyle/>
                    <a:p>
                      <a:r>
                        <a:rPr lang="en-US" sz="1400" dirty="0" smtClean="0"/>
                        <a:t>Test Case(s) / Charter(s)</a:t>
                      </a:r>
                      <a:endParaRPr lang="en-US" sz="1400" dirty="0"/>
                    </a:p>
                  </a:txBody>
                  <a:tcPr/>
                </a:tc>
              </a:tr>
              <a:tr h="310662">
                <a:tc>
                  <a:txBody>
                    <a:bodyPr/>
                    <a:lstStyle/>
                    <a:p>
                      <a:r>
                        <a:rPr lang="en-US" sz="1400" dirty="0" smtClean="0"/>
                        <a:t>1</a:t>
                      </a:r>
                      <a:endParaRPr lang="en-US" sz="1400" dirty="0"/>
                    </a:p>
                  </a:txBody>
                  <a:tcPr/>
                </a:tc>
                <a:tc>
                  <a:txBody>
                    <a:bodyPr/>
                    <a:lstStyle/>
                    <a:p>
                      <a:r>
                        <a:rPr lang="en-US" sz="1400" dirty="0" smtClean="0"/>
                        <a:t>Search</a:t>
                      </a:r>
                      <a:endParaRPr lang="en-US" sz="1400" dirty="0"/>
                    </a:p>
                  </a:txBody>
                  <a:tcPr/>
                </a:tc>
                <a:tc>
                  <a:txBody>
                    <a:bodyPr/>
                    <a:lstStyle/>
                    <a:p>
                      <a:endParaRPr lang="en-US" sz="1400" dirty="0"/>
                    </a:p>
                  </a:txBody>
                  <a:tcPr/>
                </a:tc>
              </a:tr>
              <a:tr h="310662">
                <a:tc>
                  <a:txBody>
                    <a:bodyPr/>
                    <a:lstStyle/>
                    <a:p>
                      <a:r>
                        <a:rPr lang="en-US" sz="1400" dirty="0" smtClean="0"/>
                        <a:t>1.1</a:t>
                      </a:r>
                      <a:endParaRPr lang="en-US" sz="1400" dirty="0"/>
                    </a:p>
                  </a:txBody>
                  <a:tcPr/>
                </a:tc>
                <a:tc>
                  <a:txBody>
                    <a:bodyPr/>
                    <a:lstStyle/>
                    <a:p>
                      <a:r>
                        <a:rPr lang="en-US" sz="1400" dirty="0" smtClean="0"/>
                        <a:t>GUI elements</a:t>
                      </a:r>
                      <a:endParaRPr lang="en-US" sz="1400" dirty="0"/>
                    </a:p>
                  </a:txBody>
                  <a:tcPr/>
                </a:tc>
                <a:tc>
                  <a:txBody>
                    <a:bodyPr/>
                    <a:lstStyle/>
                    <a:p>
                      <a:endParaRPr lang="en-US" sz="1400" dirty="0"/>
                    </a:p>
                  </a:txBody>
                  <a:tcPr/>
                </a:tc>
              </a:tr>
              <a:tr h="310662">
                <a:tc>
                  <a:txBody>
                    <a:bodyPr/>
                    <a:lstStyle/>
                    <a:p>
                      <a:r>
                        <a:rPr lang="en-US" sz="1400" dirty="0" smtClean="0"/>
                        <a:t>1.1.1</a:t>
                      </a:r>
                      <a:endParaRPr lang="en-US" sz="1400" dirty="0"/>
                    </a:p>
                  </a:txBody>
                  <a:tcPr/>
                </a:tc>
                <a:tc>
                  <a:txBody>
                    <a:bodyPr/>
                    <a:lstStyle/>
                    <a:p>
                      <a:r>
                        <a:rPr lang="en-US" sz="1400" dirty="0" smtClean="0"/>
                        <a:t>Field</a:t>
                      </a:r>
                      <a:r>
                        <a:rPr lang="en-US" sz="1400" baseline="0" dirty="0" smtClean="0"/>
                        <a:t> location</a:t>
                      </a:r>
                      <a:endParaRPr lang="en-US" sz="1400" dirty="0"/>
                    </a:p>
                  </a:txBody>
                  <a:tcPr/>
                </a:tc>
                <a:tc>
                  <a:txBody>
                    <a:bodyPr/>
                    <a:lstStyle/>
                    <a:p>
                      <a:endParaRPr lang="en-US" sz="1400" dirty="0"/>
                    </a:p>
                  </a:txBody>
                  <a:tcPr/>
                </a:tc>
              </a:tr>
              <a:tr h="310662">
                <a:tc>
                  <a:txBody>
                    <a:bodyPr/>
                    <a:lstStyle/>
                    <a:p>
                      <a:r>
                        <a:rPr lang="en-US" sz="1400" dirty="0" smtClean="0"/>
                        <a:t>1.1.2</a:t>
                      </a:r>
                      <a:endParaRPr lang="en-US" sz="1400" dirty="0"/>
                    </a:p>
                  </a:txBody>
                  <a:tcPr/>
                </a:tc>
                <a:tc>
                  <a:txBody>
                    <a:bodyPr/>
                    <a:lstStyle/>
                    <a:p>
                      <a:r>
                        <a:rPr lang="en-US" sz="1400" dirty="0" smtClean="0"/>
                        <a:t>Visible</a:t>
                      </a:r>
                      <a:r>
                        <a:rPr lang="en-US" sz="1400" baseline="0" dirty="0" smtClean="0"/>
                        <a:t> length</a:t>
                      </a:r>
                      <a:endParaRPr lang="en-US" sz="1400" dirty="0"/>
                    </a:p>
                  </a:txBody>
                  <a:tcPr/>
                </a:tc>
                <a:tc>
                  <a:txBody>
                    <a:bodyPr/>
                    <a:lstStyle/>
                    <a:p>
                      <a:endParaRPr lang="en-US" sz="1400" dirty="0"/>
                    </a:p>
                  </a:txBody>
                  <a:tcPr/>
                </a:tc>
              </a:tr>
              <a:tr h="310662">
                <a:tc>
                  <a:txBody>
                    <a:bodyPr/>
                    <a:lstStyle/>
                    <a:p>
                      <a:r>
                        <a:rPr lang="en-US" sz="1400" dirty="0" smtClean="0"/>
                        <a:t>1.1.3</a:t>
                      </a:r>
                      <a:endParaRPr lang="en-US" sz="1400" dirty="0"/>
                    </a:p>
                  </a:txBody>
                  <a:tcPr/>
                </a:tc>
                <a:tc>
                  <a:txBody>
                    <a:bodyPr/>
                    <a:lstStyle/>
                    <a:p>
                      <a:r>
                        <a:rPr lang="en-US" sz="1400" dirty="0" smtClean="0"/>
                        <a:t>Button highlighting </a:t>
                      </a:r>
                      <a:endParaRPr lang="en-US" sz="1400" dirty="0"/>
                    </a:p>
                  </a:txBody>
                  <a:tcPr/>
                </a:tc>
                <a:tc>
                  <a:txBody>
                    <a:bodyPr/>
                    <a:lstStyle/>
                    <a:p>
                      <a:endParaRPr lang="en-US" sz="1400" dirty="0"/>
                    </a:p>
                  </a:txBody>
                  <a:tcPr/>
                </a:tc>
              </a:tr>
              <a:tr h="310662">
                <a:tc>
                  <a:txBody>
                    <a:bodyPr/>
                    <a:lstStyle/>
                    <a:p>
                      <a:r>
                        <a:rPr lang="en-US" sz="1400" dirty="0" smtClean="0"/>
                        <a:t>1.1.4</a:t>
                      </a:r>
                      <a:endParaRPr lang="en-US" sz="1400" dirty="0"/>
                    </a:p>
                  </a:txBody>
                  <a:tcPr/>
                </a:tc>
                <a:tc>
                  <a:txBody>
                    <a:bodyPr/>
                    <a:lstStyle/>
                    <a:p>
                      <a:r>
                        <a:rPr lang="en-US" sz="1400" dirty="0" smtClean="0"/>
                        <a:t>Default text</a:t>
                      </a:r>
                      <a:endParaRPr lang="en-US" sz="1400" dirty="0"/>
                    </a:p>
                  </a:txBody>
                  <a:tcPr/>
                </a:tc>
                <a:tc>
                  <a:txBody>
                    <a:bodyPr/>
                    <a:lstStyle/>
                    <a:p>
                      <a:endParaRPr lang="en-US" sz="1400" dirty="0"/>
                    </a:p>
                  </a:txBody>
                  <a:tcPr/>
                </a:tc>
              </a:tr>
              <a:tr h="310662">
                <a:tc>
                  <a:txBody>
                    <a:bodyPr/>
                    <a:lstStyle/>
                    <a:p>
                      <a:r>
                        <a:rPr lang="en-US" sz="1400" dirty="0" smtClean="0"/>
                        <a:t>1.2</a:t>
                      </a:r>
                      <a:endParaRPr lang="en-US" sz="1400" dirty="0"/>
                    </a:p>
                  </a:txBody>
                  <a:tcPr/>
                </a:tc>
                <a:tc>
                  <a:txBody>
                    <a:bodyPr/>
                    <a:lstStyle/>
                    <a:p>
                      <a:r>
                        <a:rPr lang="en-US" sz="1400" dirty="0" smtClean="0"/>
                        <a:t>Implicit search</a:t>
                      </a:r>
                      <a:endParaRPr lang="en-US" sz="1400" dirty="0"/>
                    </a:p>
                  </a:txBody>
                  <a:tcPr/>
                </a:tc>
                <a:tc>
                  <a:txBody>
                    <a:bodyPr/>
                    <a:lstStyle/>
                    <a:p>
                      <a:endParaRPr lang="en-US" sz="1400" dirty="0"/>
                    </a:p>
                  </a:txBody>
                  <a:tcPr/>
                </a:tc>
              </a:tr>
              <a:tr h="310662">
                <a:tc>
                  <a:txBody>
                    <a:bodyPr/>
                    <a:lstStyle/>
                    <a:p>
                      <a:r>
                        <a:rPr lang="en-US" sz="1400" dirty="0" smtClean="0"/>
                        <a:t>1.2.1</a:t>
                      </a:r>
                      <a:endParaRPr lang="en-US" sz="1400" dirty="0"/>
                    </a:p>
                  </a:txBody>
                  <a:tcPr/>
                </a:tc>
                <a:tc>
                  <a:txBody>
                    <a:bodyPr/>
                    <a:lstStyle/>
                    <a:p>
                      <a:r>
                        <a:rPr lang="en-US" sz="1400" dirty="0" smtClean="0"/>
                        <a:t>Change location</a:t>
                      </a:r>
                      <a:endParaRPr lang="en-US" sz="1400" dirty="0"/>
                    </a:p>
                  </a:txBody>
                  <a:tcPr/>
                </a:tc>
                <a:tc>
                  <a:txBody>
                    <a:bodyPr/>
                    <a:lstStyle/>
                    <a:p>
                      <a:endParaRPr lang="en-US" sz="1400" dirty="0"/>
                    </a:p>
                  </a:txBody>
                  <a:tcPr/>
                </a:tc>
              </a:tr>
              <a:tr h="310662">
                <a:tc>
                  <a:txBody>
                    <a:bodyPr/>
                    <a:lstStyle/>
                    <a:p>
                      <a:r>
                        <a:rPr lang="en-US" sz="1400" dirty="0" smtClean="0"/>
                        <a:t>1.2.2</a:t>
                      </a:r>
                      <a:endParaRPr lang="en-US" sz="1400" dirty="0"/>
                    </a:p>
                  </a:txBody>
                  <a:tcPr/>
                </a:tc>
                <a:tc>
                  <a:txBody>
                    <a:bodyPr/>
                    <a:lstStyle/>
                    <a:p>
                      <a:r>
                        <a:rPr lang="en-US" sz="1400" dirty="0" smtClean="0"/>
                        <a:t>Merchant directory</a:t>
                      </a:r>
                      <a:endParaRPr lang="en-US" sz="1400" dirty="0"/>
                    </a:p>
                  </a:txBody>
                  <a:tcPr/>
                </a:tc>
                <a:tc>
                  <a:txBody>
                    <a:bodyPr/>
                    <a:lstStyle/>
                    <a:p>
                      <a:endParaRPr lang="en-US" sz="1400" dirty="0"/>
                    </a:p>
                  </a:txBody>
                  <a:tcPr/>
                </a:tc>
              </a:tr>
              <a:tr h="310662">
                <a:tc>
                  <a:txBody>
                    <a:bodyPr/>
                    <a:lstStyle/>
                    <a:p>
                      <a:r>
                        <a:rPr lang="en-US" sz="1400" dirty="0" smtClean="0"/>
                        <a:t>1.3 </a:t>
                      </a:r>
                      <a:endParaRPr lang="en-US" sz="1400" dirty="0"/>
                    </a:p>
                  </a:txBody>
                  <a:tcPr/>
                </a:tc>
                <a:tc>
                  <a:txBody>
                    <a:bodyPr/>
                    <a:lstStyle/>
                    <a:p>
                      <a:r>
                        <a:rPr lang="en-US" sz="1400" dirty="0" smtClean="0"/>
                        <a:t>Search text</a:t>
                      </a:r>
                      <a:endParaRPr lang="en-US" sz="1400" dirty="0"/>
                    </a:p>
                  </a:txBody>
                  <a:tcPr/>
                </a:tc>
                <a:tc>
                  <a:txBody>
                    <a:bodyPr/>
                    <a:lstStyle/>
                    <a:p>
                      <a:endParaRPr lang="en-US" sz="1400" dirty="0"/>
                    </a:p>
                  </a:txBody>
                  <a:tcPr/>
                </a:tc>
              </a:tr>
              <a:tr h="310662">
                <a:tc>
                  <a:txBody>
                    <a:bodyPr/>
                    <a:lstStyle/>
                    <a:p>
                      <a:r>
                        <a:rPr lang="en-US" sz="1400" dirty="0" smtClean="0"/>
                        <a:t>1.3.1</a:t>
                      </a:r>
                      <a:endParaRPr lang="en-US" sz="1400" dirty="0"/>
                    </a:p>
                  </a:txBody>
                  <a:tcPr/>
                </a:tc>
                <a:tc>
                  <a:txBody>
                    <a:bodyPr/>
                    <a:lstStyle/>
                    <a:p>
                      <a:r>
                        <a:rPr lang="en-US" sz="1400" dirty="0" smtClean="0"/>
                        <a:t>Special characters</a:t>
                      </a:r>
                      <a:endParaRPr lang="en-US" sz="1400" dirty="0"/>
                    </a:p>
                  </a:txBody>
                  <a:tcPr/>
                </a:tc>
                <a:tc>
                  <a:txBody>
                    <a:bodyPr/>
                    <a:lstStyle/>
                    <a:p>
                      <a:endParaRPr lang="en-US" sz="1400" dirty="0"/>
                    </a:p>
                  </a:txBody>
                  <a:tcPr/>
                </a:tc>
              </a:tr>
              <a:tr h="310662">
                <a:tc>
                  <a:txBody>
                    <a:bodyPr/>
                    <a:lstStyle/>
                    <a:p>
                      <a:r>
                        <a:rPr lang="en-US" sz="1400" dirty="0" smtClean="0"/>
                        <a:t>1.3.2</a:t>
                      </a:r>
                      <a:endParaRPr lang="en-US" sz="1400" dirty="0"/>
                    </a:p>
                  </a:txBody>
                  <a:tcPr/>
                </a:tc>
                <a:tc>
                  <a:txBody>
                    <a:bodyPr/>
                    <a:lstStyle/>
                    <a:p>
                      <a:r>
                        <a:rPr lang="en-US" sz="1400" dirty="0" smtClean="0"/>
                        <a:t>Search query</a:t>
                      </a:r>
                      <a:r>
                        <a:rPr lang="en-US" sz="1400" baseline="0" dirty="0" smtClean="0"/>
                        <a:t> length </a:t>
                      </a:r>
                      <a:endParaRPr lang="en-US" sz="1400" dirty="0"/>
                    </a:p>
                  </a:txBody>
                  <a:tcPr/>
                </a:tc>
                <a:tc>
                  <a:txBody>
                    <a:bodyPr/>
                    <a:lstStyle/>
                    <a:p>
                      <a:endParaRPr lang="en-US" sz="1400" dirty="0"/>
                    </a:p>
                  </a:txBody>
                  <a:tcPr/>
                </a:tc>
              </a:tr>
              <a:tr h="310662">
                <a:tc>
                  <a:txBody>
                    <a:bodyPr/>
                    <a:lstStyle/>
                    <a:p>
                      <a:r>
                        <a:rPr lang="en-US" sz="1400" dirty="0" smtClean="0"/>
                        <a:t>1.3.3</a:t>
                      </a:r>
                      <a:endParaRPr lang="en-US" sz="1400" dirty="0"/>
                    </a:p>
                  </a:txBody>
                  <a:tcPr/>
                </a:tc>
                <a:tc>
                  <a:txBody>
                    <a:bodyPr/>
                    <a:lstStyle/>
                    <a:p>
                      <a:r>
                        <a:rPr lang="en-US" sz="1400" dirty="0" smtClean="0"/>
                        <a:t>Etc…</a:t>
                      </a:r>
                      <a:endParaRPr lang="en-US" sz="1400" dirty="0"/>
                    </a:p>
                  </a:txBody>
                  <a:tcPr/>
                </a:tc>
                <a:tc>
                  <a:txBody>
                    <a:bodyPr/>
                    <a:lstStyle/>
                    <a:p>
                      <a:endParaRPr lang="en-US" sz="1400" dirty="0"/>
                    </a:p>
                  </a:txBody>
                  <a:tcPr/>
                </a:tc>
              </a:tr>
            </a:tbl>
          </a:graphicData>
        </a:graphic>
      </p:graphicFrame>
      <p:pic>
        <p:nvPicPr>
          <p:cNvPr id="179204" name="Picture 4"/>
          <p:cNvPicPr>
            <a:picLocks noChangeAspect="1" noChangeArrowheads="1"/>
          </p:cNvPicPr>
          <p:nvPr/>
        </p:nvPicPr>
        <p:blipFill>
          <a:blip r:embed="rId2" cstate="print"/>
          <a:srcRect/>
          <a:stretch>
            <a:fillRect/>
          </a:stretch>
        </p:blipFill>
        <p:spPr bwMode="auto">
          <a:xfrm>
            <a:off x="4800600" y="4467225"/>
            <a:ext cx="3019425" cy="2085975"/>
          </a:xfrm>
          <a:prstGeom prst="rect">
            <a:avLst/>
          </a:prstGeom>
          <a:noFill/>
          <a:ln w="9525">
            <a:noFill/>
            <a:miter lim="800000"/>
            <a:headEnd/>
            <a:tailEnd/>
          </a:ln>
        </p:spPr>
      </p:pic>
      <p:pic>
        <p:nvPicPr>
          <p:cNvPr id="179202" name="Picture 2"/>
          <p:cNvPicPr>
            <a:picLocks noGrp="1" noChangeAspect="1" noChangeArrowheads="1"/>
          </p:cNvPicPr>
          <p:nvPr>
            <p:ph sz="quarter" idx="2"/>
          </p:nvPr>
        </p:nvPicPr>
        <p:blipFill>
          <a:blip r:embed="rId3" cstate="print"/>
          <a:srcRect/>
          <a:stretch>
            <a:fillRect/>
          </a:stretch>
        </p:blipFill>
        <p:spPr bwMode="auto">
          <a:xfrm>
            <a:off x="2590800" y="2300898"/>
            <a:ext cx="6553200" cy="2194902"/>
          </a:xfrm>
          <a:prstGeom prst="rect">
            <a:avLst/>
          </a:prstGeom>
          <a:noFill/>
          <a:ln w="9525">
            <a:noFill/>
            <a:miter lim="800000"/>
            <a:headEnd/>
            <a:tailEnd/>
          </a:ln>
        </p:spPr>
      </p:pic>
      <p:sp>
        <p:nvSpPr>
          <p:cNvPr id="6" name="Slide Number Placeholder 5"/>
          <p:cNvSpPr>
            <a:spLocks noGrp="1"/>
          </p:cNvSpPr>
          <p:nvPr>
            <p:ph type="sldNum" sz="quarter" idx="16"/>
          </p:nvPr>
        </p:nvSpPr>
        <p:spPr/>
        <p:txBody>
          <a:bodyPr>
            <a:normAutofit fontScale="85000" lnSpcReduction="20000"/>
          </a:bodyPr>
          <a:lstStyle/>
          <a:p>
            <a:fld id="{7A7308B0-0963-4AF8-8229-9EF293A0BECF}" type="slidenum">
              <a:rPr lang="en-US" smtClean="0"/>
              <a:pPr/>
              <a:t>32</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smtClean="0"/>
              <a:t>Possible answer… </a:t>
            </a:r>
            <a:br>
              <a:rPr lang="en-US" sz="3600" dirty="0" smtClean="0"/>
            </a:br>
            <a:r>
              <a:rPr lang="en-US" sz="3600" dirty="0" smtClean="0"/>
              <a:t>Browser Compatibility</a:t>
            </a:r>
            <a:endParaRPr lang="en-US" sz="3600" dirty="0"/>
          </a:p>
        </p:txBody>
      </p:sp>
      <p:graphicFrame>
        <p:nvGraphicFramePr>
          <p:cNvPr id="13" name="Table 12"/>
          <p:cNvGraphicFramePr>
            <a:graphicFrameLocks noGrp="1"/>
          </p:cNvGraphicFramePr>
          <p:nvPr/>
        </p:nvGraphicFramePr>
        <p:xfrm>
          <a:off x="304800" y="1752600"/>
          <a:ext cx="3733800" cy="3886200"/>
        </p:xfrm>
        <a:graphic>
          <a:graphicData uri="http://schemas.openxmlformats.org/drawingml/2006/table">
            <a:tbl>
              <a:tblPr firstRow="1" bandRow="1">
                <a:tableStyleId>{5C22544A-7EE6-4342-B048-85BDC9FD1C3A}</a:tableStyleId>
              </a:tblPr>
              <a:tblGrid>
                <a:gridCol w="838200"/>
                <a:gridCol w="914400"/>
                <a:gridCol w="914400"/>
                <a:gridCol w="533400"/>
                <a:gridCol w="533400"/>
              </a:tblGrid>
              <a:tr h="518160">
                <a:tc>
                  <a:txBody>
                    <a:bodyPr/>
                    <a:lstStyle/>
                    <a:p>
                      <a:pPr algn="l" fontAlgn="ctr"/>
                      <a:r>
                        <a:rPr lang="en-US" sz="1200" u="none" strike="noStrike" dirty="0"/>
                        <a:t>Operating System</a:t>
                      </a:r>
                      <a:endParaRPr lang="en-US" sz="1200" b="1" i="0" u="none" strike="noStrike" dirty="0">
                        <a:solidFill>
                          <a:srgbClr val="000000"/>
                        </a:solidFill>
                        <a:latin typeface="Calibri"/>
                      </a:endParaRPr>
                    </a:p>
                  </a:txBody>
                  <a:tcPr marL="9525" marR="9525" marT="9525" marB="0" anchor="ctr"/>
                </a:tc>
                <a:tc>
                  <a:txBody>
                    <a:bodyPr/>
                    <a:lstStyle/>
                    <a:p>
                      <a:pPr algn="l" fontAlgn="ctr"/>
                      <a:r>
                        <a:rPr lang="en-US" sz="1200" u="none" strike="noStrike" dirty="0"/>
                        <a:t>Browser</a:t>
                      </a:r>
                      <a:endParaRPr lang="en-US" sz="1200" b="1" i="0" u="none" strike="noStrike" dirty="0">
                        <a:solidFill>
                          <a:srgbClr val="000000"/>
                        </a:solidFill>
                        <a:latin typeface="Calibri"/>
                      </a:endParaRPr>
                    </a:p>
                  </a:txBody>
                  <a:tcPr marL="9525" marR="9525" marT="9525" marB="0" anchor="ctr"/>
                </a:tc>
                <a:tc>
                  <a:txBody>
                    <a:bodyPr/>
                    <a:lstStyle/>
                    <a:p>
                      <a:pPr algn="l" fontAlgn="ctr"/>
                      <a:r>
                        <a:rPr lang="en-US" sz="1200" u="none" strike="noStrike" dirty="0"/>
                        <a:t>Java Script</a:t>
                      </a:r>
                      <a:endParaRPr lang="en-US" sz="1200" b="1" i="0" u="none" strike="noStrike" dirty="0">
                        <a:solidFill>
                          <a:srgbClr val="000000"/>
                        </a:solidFill>
                        <a:latin typeface="Calibri"/>
                      </a:endParaRPr>
                    </a:p>
                  </a:txBody>
                  <a:tcPr marL="9525" marR="9525" marT="9525" marB="0" anchor="ctr"/>
                </a:tc>
                <a:tc>
                  <a:txBody>
                    <a:bodyPr/>
                    <a:lstStyle/>
                    <a:p>
                      <a:pPr algn="ctr" fontAlgn="ctr"/>
                      <a:r>
                        <a:rPr lang="en-US" sz="1200" u="none" strike="noStrike" dirty="0"/>
                        <a:t>Pass</a:t>
                      </a:r>
                      <a:endParaRPr lang="en-US" sz="1200" b="1" i="0" u="none" strike="noStrike" dirty="0">
                        <a:solidFill>
                          <a:srgbClr val="000000"/>
                        </a:solidFill>
                        <a:latin typeface="Calibri"/>
                      </a:endParaRPr>
                    </a:p>
                  </a:txBody>
                  <a:tcPr marL="9525" marR="9525" marT="9525" marB="0" anchor="ctr"/>
                </a:tc>
                <a:tc>
                  <a:txBody>
                    <a:bodyPr/>
                    <a:lstStyle/>
                    <a:p>
                      <a:pPr algn="ctr" fontAlgn="ctr"/>
                      <a:r>
                        <a:rPr lang="en-US" sz="1200" u="none" strike="noStrike" dirty="0"/>
                        <a:t>Fail</a:t>
                      </a:r>
                      <a:endParaRPr lang="en-US" sz="1200" b="1" i="0" u="none" strike="noStrike" dirty="0">
                        <a:solidFill>
                          <a:srgbClr val="000000"/>
                        </a:solidFill>
                        <a:latin typeface="Calibri"/>
                      </a:endParaRPr>
                    </a:p>
                  </a:txBody>
                  <a:tcPr marL="9525" marR="9525" marT="9525" marB="0" anchor="ctr"/>
                </a:tc>
              </a:tr>
              <a:tr h="259080">
                <a:tc>
                  <a:txBody>
                    <a:bodyPr/>
                    <a:lstStyle/>
                    <a:p>
                      <a:pPr algn="l" fontAlgn="b"/>
                      <a:r>
                        <a:rPr lang="en-US" sz="1200" u="none" strike="noStrike" dirty="0"/>
                        <a:t>Windows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Firefox 4.0</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Enabled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Windows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Firefox 4.0</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Disabled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Windows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Firefox 3.6</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Enabled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Windows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Firefox 3.6</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Disabled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Mac OS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Firefox 3.6</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Enabled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Mac OS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Firefox 3.6</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Disabled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Windows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Safari 5.0</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Enabled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Windows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Safari 5.0</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Disabled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Mac OS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Safari 5.0</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Enabled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Mac OS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Safari 5.0</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Disabled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Windows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MSIE 8.0</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Enabled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Windows</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MSIE 8.0</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Disabled</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r h="259080">
                <a:tc>
                  <a:txBody>
                    <a:bodyPr/>
                    <a:lstStyle/>
                    <a:p>
                      <a:pPr algn="l" fontAlgn="b"/>
                      <a:r>
                        <a:rPr lang="en-US" sz="1200" u="none" strike="noStrike" dirty="0"/>
                        <a:t>etc…</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etc…</a:t>
                      </a:r>
                      <a:endParaRPr lang="en-US" sz="1200" b="0" i="0" u="none" strike="noStrike" dirty="0">
                        <a:solidFill>
                          <a:srgbClr val="000000"/>
                        </a:solidFill>
                        <a:latin typeface="Calibri"/>
                      </a:endParaRPr>
                    </a:p>
                  </a:txBody>
                  <a:tcPr marL="9525" marR="9525" marT="9525" marB="0" anchor="b"/>
                </a:tc>
                <a:tc>
                  <a:txBody>
                    <a:bodyPr/>
                    <a:lstStyle/>
                    <a:p>
                      <a:pPr algn="l" fontAlgn="b"/>
                      <a:r>
                        <a:rPr lang="en-US" sz="1200" u="none" strike="noStrike" dirty="0"/>
                        <a:t>etc…</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c>
                  <a:txBody>
                    <a:bodyPr/>
                    <a:lstStyle/>
                    <a:p>
                      <a:pPr algn="ctr" fontAlgn="b"/>
                      <a:r>
                        <a:rPr lang="en-US" sz="1200" u="none" strike="noStrike" dirty="0"/>
                        <a:t> </a:t>
                      </a:r>
                      <a:endParaRPr lang="en-US" sz="1200" b="0" i="0" u="none" strike="noStrike" dirty="0">
                        <a:solidFill>
                          <a:srgbClr val="000000"/>
                        </a:solidFill>
                        <a:latin typeface="Calibri"/>
                      </a:endParaRPr>
                    </a:p>
                  </a:txBody>
                  <a:tcPr marL="9525" marR="9525" marT="9525" marB="0" anchor="b"/>
                </a:tc>
              </a:tr>
            </a:tbl>
          </a:graphicData>
        </a:graphic>
      </p:graphicFrame>
      <p:pic>
        <p:nvPicPr>
          <p:cNvPr id="112644" name="Picture 4"/>
          <p:cNvPicPr>
            <a:picLocks noChangeAspect="1" noChangeArrowheads="1"/>
          </p:cNvPicPr>
          <p:nvPr/>
        </p:nvPicPr>
        <p:blipFill>
          <a:blip r:embed="rId3" cstate="print"/>
          <a:srcRect/>
          <a:stretch>
            <a:fillRect/>
          </a:stretch>
        </p:blipFill>
        <p:spPr bwMode="auto">
          <a:xfrm>
            <a:off x="3352800" y="3276600"/>
            <a:ext cx="5600700" cy="1952625"/>
          </a:xfrm>
          <a:prstGeom prst="rect">
            <a:avLst/>
          </a:prstGeom>
          <a:noFill/>
          <a:ln w="9525">
            <a:noFill/>
            <a:miter lim="800000"/>
            <a:headEnd/>
            <a:tailEnd/>
          </a:ln>
        </p:spPr>
      </p:pic>
      <p:pic>
        <p:nvPicPr>
          <p:cNvPr id="11264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38800" y="5105400"/>
            <a:ext cx="3314700" cy="1371600"/>
          </a:xfrm>
          <a:prstGeom prst="rect">
            <a:avLst/>
          </a:prstGeom>
          <a:noFill/>
          <a:ln w="9525">
            <a:noFill/>
            <a:miter lim="800000"/>
            <a:headEnd/>
            <a:tailEnd/>
          </a:ln>
        </p:spPr>
      </p:pic>
      <p:sp>
        <p:nvSpPr>
          <p:cNvPr id="18" name="Rectangle 17"/>
          <p:cNvSpPr/>
          <p:nvPr/>
        </p:nvSpPr>
        <p:spPr>
          <a:xfrm>
            <a:off x="7467600" y="2819400"/>
            <a:ext cx="1514132" cy="369332"/>
          </a:xfrm>
          <a:prstGeom prst="rect">
            <a:avLst/>
          </a:prstGeom>
        </p:spPr>
        <p:txBody>
          <a:bodyPr wrap="none">
            <a:spAutoFit/>
          </a:bodyPr>
          <a:lstStyle/>
          <a:p>
            <a:r>
              <a:rPr lang="en-US" dirty="0" smtClean="0"/>
              <a:t>Browsershots:</a:t>
            </a:r>
            <a:endParaRPr lang="en-US" dirty="0"/>
          </a:p>
        </p:txBody>
      </p:sp>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33</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Possible answer… </a:t>
            </a:r>
            <a:br>
              <a:rPr lang="en-US" sz="3600" dirty="0" smtClean="0"/>
            </a:br>
            <a:r>
              <a:rPr lang="en-US" sz="3600" dirty="0" smtClean="0"/>
              <a:t>Checklists and Tools</a:t>
            </a:r>
            <a:endParaRPr lang="en-US" sz="3600" dirty="0"/>
          </a:p>
        </p:txBody>
      </p:sp>
      <p:graphicFrame>
        <p:nvGraphicFramePr>
          <p:cNvPr id="5" name="Table 4"/>
          <p:cNvGraphicFramePr>
            <a:graphicFrameLocks noGrp="1"/>
          </p:cNvGraphicFramePr>
          <p:nvPr/>
        </p:nvGraphicFramePr>
        <p:xfrm>
          <a:off x="457200" y="1676400"/>
          <a:ext cx="6172200" cy="2895597"/>
        </p:xfrm>
        <a:graphic>
          <a:graphicData uri="http://schemas.openxmlformats.org/drawingml/2006/table">
            <a:tbl>
              <a:tblPr firstRow="1" bandRow="1">
                <a:tableStyleId>{5C22544A-7EE6-4342-B048-85BDC9FD1C3A}</a:tableStyleId>
              </a:tblPr>
              <a:tblGrid>
                <a:gridCol w="1447800"/>
                <a:gridCol w="3352800"/>
                <a:gridCol w="685800"/>
                <a:gridCol w="685800"/>
              </a:tblGrid>
              <a:tr h="321733">
                <a:tc>
                  <a:txBody>
                    <a:bodyPr/>
                    <a:lstStyle/>
                    <a:p>
                      <a:pPr algn="l" fontAlgn="b">
                        <a:buClr>
                          <a:srgbClr val="000000"/>
                        </a:buClr>
                        <a:buSzPts val="1100"/>
                        <a:buFont typeface="Calibri"/>
                        <a:buNone/>
                      </a:pPr>
                      <a:r>
                        <a:rPr lang="en-US" sz="1400" u="none" strike="noStrike" dirty="0" smtClean="0"/>
                        <a:t>Area</a:t>
                      </a:r>
                      <a:endParaRPr lang="en-US" sz="1400" b="1" i="0" u="none" strike="noStrike" dirty="0">
                        <a:solidFill>
                          <a:srgbClr val="000000"/>
                        </a:solidFill>
                        <a:latin typeface="Calibri"/>
                      </a:endParaRPr>
                    </a:p>
                  </a:txBody>
                  <a:tcPr marL="9525" marR="9525" marT="9525" marB="0" anchor="b"/>
                </a:tc>
                <a:tc>
                  <a:txBody>
                    <a:bodyPr/>
                    <a:lstStyle/>
                    <a:p>
                      <a:pPr algn="l" fontAlgn="b"/>
                      <a:r>
                        <a:rPr lang="en-US" sz="1400" u="none" strike="noStrike" dirty="0"/>
                        <a:t>Tool</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u="none" strike="noStrike" dirty="0"/>
                        <a:t>Pass </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u="none" strike="noStrike" dirty="0"/>
                        <a:t>Fail</a:t>
                      </a:r>
                      <a:endParaRPr lang="en-US" sz="1400" b="1" i="0" u="none" strike="noStrike" dirty="0">
                        <a:solidFill>
                          <a:srgbClr val="000000"/>
                        </a:solidFill>
                        <a:latin typeface="Calibri"/>
                      </a:endParaRPr>
                    </a:p>
                  </a:txBody>
                  <a:tcPr marL="9525" marR="9525" marT="9525" marB="0" anchor="b"/>
                </a:tc>
              </a:tr>
              <a:tr h="321733">
                <a:tc>
                  <a:txBody>
                    <a:bodyPr/>
                    <a:lstStyle/>
                    <a:p>
                      <a:pPr algn="l" rtl="0" fontAlgn="b">
                        <a:buClr>
                          <a:srgbClr val="000000"/>
                        </a:buClr>
                        <a:buSzPts val="1100"/>
                        <a:buFont typeface="Calibri"/>
                        <a:buNone/>
                      </a:pPr>
                      <a:r>
                        <a:rPr lang="en-US" sz="1400" u="none" strike="noStrike" dirty="0" smtClean="0"/>
                        <a:t>Mobile platforms</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smtClean="0">
                          <a:hlinkClick r:id="rId3"/>
                        </a:rPr>
                        <a:t>http://www.quirksmode.org/m/table.html</a:t>
                      </a:r>
                      <a:r>
                        <a:rPr lang="en-US" sz="1400" u="none" strike="noStrike" dirty="0" smtClean="0"/>
                        <a:t>   </a:t>
                      </a:r>
                      <a:endParaRPr lang="en-US" sz="1400" b="0" i="0" u="none" strike="noStrike" dirty="0">
                        <a:solidFill>
                          <a:srgbClr val="000000"/>
                        </a:solidFill>
                        <a:latin typeface="Calibri"/>
                      </a:endParaRPr>
                    </a:p>
                  </a:txBody>
                  <a:tcPr marL="9525" marR="9525" marT="9525" marB="0" anchor="b"/>
                </a:tc>
                <a:tc>
                  <a:txBody>
                    <a:bodyPr/>
                    <a:lstStyle/>
                    <a:p>
                      <a:pPr algn="ctr" fontAlgn="b"/>
                      <a:r>
                        <a:rPr lang="en-US" sz="1400" u="none" strike="noStrike" dirty="0"/>
                        <a:t> </a:t>
                      </a:r>
                      <a:endParaRPr lang="en-US" sz="1400" b="0" i="0" u="none" strike="noStrike" dirty="0">
                        <a:solidFill>
                          <a:srgbClr val="000000"/>
                        </a:solidFill>
                        <a:latin typeface="Calibri"/>
                      </a:endParaRPr>
                    </a:p>
                  </a:txBody>
                  <a:tcPr marL="9525" marR="9525" marT="9525" marB="0" anchor="b"/>
                </a:tc>
                <a:tc>
                  <a:txBody>
                    <a:bodyPr/>
                    <a:lstStyle/>
                    <a:p>
                      <a:pPr algn="ctr" fontAlgn="b"/>
                      <a:r>
                        <a:rPr lang="en-US" sz="1400" u="none" strike="noStrike" dirty="0"/>
                        <a:t> </a:t>
                      </a:r>
                      <a:endParaRPr lang="en-US" sz="1400" b="0" i="0" u="none" strike="noStrike" dirty="0">
                        <a:solidFill>
                          <a:srgbClr val="000000"/>
                        </a:solidFill>
                        <a:latin typeface="Calibri"/>
                      </a:endParaRPr>
                    </a:p>
                  </a:txBody>
                  <a:tcPr marL="9525" marR="9525" marT="9525" marB="0" anchor="b"/>
                </a:tc>
              </a:tr>
              <a:tr h="321733">
                <a:tc>
                  <a:txBody>
                    <a:bodyPr/>
                    <a:lstStyle/>
                    <a:p>
                      <a:pPr algn="l" rtl="0" fontAlgn="b">
                        <a:buClr>
                          <a:srgbClr val="000000"/>
                        </a:buClr>
                        <a:buSzPts val="1100"/>
                        <a:buFont typeface="Calibri"/>
                        <a:buNone/>
                      </a:pPr>
                      <a:r>
                        <a:rPr lang="en-US" sz="1400" u="none" strike="noStrike" dirty="0" smtClean="0"/>
                        <a:t>Section</a:t>
                      </a:r>
                      <a:r>
                        <a:rPr lang="en-US" sz="1400" u="none" strike="noStrike" baseline="0" dirty="0" smtClean="0"/>
                        <a:t> 508</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smtClean="0">
                          <a:hlinkClick r:id="rId4"/>
                        </a:rPr>
                        <a:t>http://http</a:t>
                      </a:r>
                      <a:r>
                        <a:rPr lang="en-US" sz="1400" u="none" strike="noStrike" dirty="0">
                          <a:hlinkClick r:id="rId4"/>
                        </a:rPr>
                        <a:t>://www.cynthiasays.com</a:t>
                      </a:r>
                      <a:r>
                        <a:rPr lang="en-US" sz="1400" u="none" strike="noStrike" dirty="0" smtClean="0">
                          <a:hlinkClick r:id="rId4"/>
                        </a:rPr>
                        <a:t>/</a:t>
                      </a:r>
                      <a:r>
                        <a:rPr lang="en-US" sz="1400" u="none" strike="noStrike" dirty="0" smtClean="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r>
              <a:tr h="321733">
                <a:tc>
                  <a:txBody>
                    <a:bodyPr/>
                    <a:lstStyle/>
                    <a:p>
                      <a:pPr algn="l" rtl="0" fontAlgn="b">
                        <a:buClr>
                          <a:srgbClr val="000000"/>
                        </a:buClr>
                        <a:buSzPts val="1100"/>
                        <a:buFont typeface="Calibri"/>
                        <a:buNone/>
                      </a:pPr>
                      <a:r>
                        <a:rPr lang="en-US" sz="1400" u="none" strike="noStrike" dirty="0" smtClean="0"/>
                        <a:t>CSS standards</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hlinkClick r:id="rId5"/>
                        </a:rPr>
                        <a:t>http://jigsaw.w3.org/css-validator</a:t>
                      </a:r>
                      <a:r>
                        <a:rPr lang="en-US" sz="1400" u="none" strike="noStrike" dirty="0" smtClean="0">
                          <a:hlinkClick r:id="rId5"/>
                        </a:rPr>
                        <a:t>/</a:t>
                      </a:r>
                      <a:r>
                        <a:rPr lang="en-US" sz="1400" u="none" strike="noStrike" dirty="0" smtClean="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r>
              <a:tr h="321733">
                <a:tc>
                  <a:txBody>
                    <a:bodyPr/>
                    <a:lstStyle/>
                    <a:p>
                      <a:pPr algn="l" rtl="0" fontAlgn="b"/>
                      <a:r>
                        <a:rPr lang="en-US" sz="1400" u="none" strike="noStrike" dirty="0"/>
                        <a:t>HTML standards</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hlinkClick r:id="rId6"/>
                        </a:rPr>
                        <a:t>http://validator.w3.org/check</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r>
              <a:tr h="321733">
                <a:tc>
                  <a:txBody>
                    <a:bodyPr/>
                    <a:lstStyle/>
                    <a:p>
                      <a:pPr algn="l" rtl="0" fontAlgn="b"/>
                      <a:r>
                        <a:rPr lang="en-US" sz="1400" u="none" strike="noStrike" dirty="0"/>
                        <a:t>Feed Validation</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hlinkClick r:id="rId7"/>
                        </a:rPr>
                        <a:t>http://validator.w3.org/feed</a:t>
                      </a:r>
                      <a:r>
                        <a:rPr lang="en-US" sz="1400" u="none" strike="noStrike" dirty="0" smtClean="0">
                          <a:hlinkClick r:id="rId7"/>
                        </a:rPr>
                        <a:t>/</a:t>
                      </a:r>
                      <a:r>
                        <a:rPr lang="en-US" sz="1400" u="none" strike="noStrike" dirty="0" smtClean="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r>
              <a:tr h="321733">
                <a:tc>
                  <a:txBody>
                    <a:bodyPr/>
                    <a:lstStyle/>
                    <a:p>
                      <a:pPr algn="l" rtl="0" fontAlgn="b"/>
                      <a:r>
                        <a:rPr lang="en-US" sz="1400" u="none" strike="noStrike" dirty="0"/>
                        <a:t>Link Validation</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hlinkClick r:id="rId8"/>
                        </a:rPr>
                        <a:t>http://validator.w3.org/checklink</a:t>
                      </a:r>
                      <a:r>
                        <a:rPr lang="en-US" sz="1400" u="none" strike="noStrike" dirty="0" smtClean="0">
                          <a:hlinkClick r:id="rId8"/>
                        </a:rPr>
                        <a:t>/</a:t>
                      </a:r>
                      <a:r>
                        <a:rPr lang="en-US" sz="1400" u="none" strike="noStrike" dirty="0" smtClean="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r>
              <a:tr h="321733">
                <a:tc>
                  <a:txBody>
                    <a:bodyPr/>
                    <a:lstStyle/>
                    <a:p>
                      <a:pPr algn="l" rtl="0" fontAlgn="b">
                        <a:buClr>
                          <a:srgbClr val="000000"/>
                        </a:buClr>
                        <a:buSzPts val="1100"/>
                        <a:buFont typeface="Calibri"/>
                        <a:buNone/>
                      </a:pPr>
                      <a:r>
                        <a:rPr lang="en-US" sz="1400" u="none" strike="noStrike" dirty="0" smtClean="0"/>
                        <a:t>SEO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smtClean="0">
                          <a:hlinkClick r:id="rId9"/>
                        </a:rPr>
                        <a:t>http://www.seositecheckup.com</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r>
              <a:tr h="321733">
                <a:tc>
                  <a:txBody>
                    <a:bodyPr/>
                    <a:lstStyle/>
                    <a:p>
                      <a:pPr algn="l" rtl="0" fontAlgn="b">
                        <a:buClr>
                          <a:srgbClr val="000000"/>
                        </a:buClr>
                        <a:buSzPts val="1100"/>
                        <a:buFont typeface="Calibri"/>
                        <a:buNone/>
                      </a:pPr>
                      <a:r>
                        <a:rPr lang="en-US" sz="1400" u="none" strike="noStrike" dirty="0" smtClean="0"/>
                        <a:t>SEO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smtClean="0">
                          <a:hlinkClick r:id="rId10"/>
                        </a:rPr>
                        <a:t>http://www.websitegrader.com</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c>
                  <a:txBody>
                    <a:bodyPr/>
                    <a:lstStyle/>
                    <a:p>
                      <a:pPr algn="l" fontAlgn="b"/>
                      <a:r>
                        <a:rPr lang="en-US" sz="1400" u="none" strike="noStrike" dirty="0"/>
                        <a:t> </a:t>
                      </a:r>
                      <a:endParaRPr lang="en-US" sz="1400" b="0" i="0" u="none" strike="noStrike" dirty="0">
                        <a:solidFill>
                          <a:srgbClr val="000000"/>
                        </a:solidFill>
                        <a:latin typeface="Calibri"/>
                      </a:endParaRPr>
                    </a:p>
                  </a:txBody>
                  <a:tcPr marL="9525" marR="9525" marT="9525" marB="0" anchor="b"/>
                </a:tc>
              </a:tr>
            </a:tbl>
          </a:graphicData>
        </a:graphic>
      </p:graphicFrame>
      <p:pic>
        <p:nvPicPr>
          <p:cNvPr id="178177" name="Picture 1"/>
          <p:cNvPicPr>
            <a:picLocks noChangeAspect="1" noChangeArrowheads="1"/>
          </p:cNvPicPr>
          <p:nvPr/>
        </p:nvPicPr>
        <p:blipFill>
          <a:blip r:embed="rId11" cstate="print"/>
          <a:srcRect/>
          <a:stretch>
            <a:fillRect/>
          </a:stretch>
        </p:blipFill>
        <p:spPr bwMode="auto">
          <a:xfrm>
            <a:off x="4724400" y="3581400"/>
            <a:ext cx="4133850" cy="30575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normAutofit fontScale="85000" lnSpcReduction="20000"/>
          </a:bodyPr>
          <a:lstStyle/>
          <a:p>
            <a:fld id="{7A7308B0-0963-4AF8-8229-9EF293A0BECF}" type="slidenum">
              <a:rPr lang="en-US" smtClean="0"/>
              <a:pPr/>
              <a:t>34</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Determine application coverage</a:t>
            </a:r>
            <a:endParaRPr lang="en-US" dirty="0"/>
          </a:p>
        </p:txBody>
      </p:sp>
      <p:sp>
        <p:nvSpPr>
          <p:cNvPr id="5" name="Slide Number Placeholder 4"/>
          <p:cNvSpPr>
            <a:spLocks noGrp="1"/>
          </p:cNvSpPr>
          <p:nvPr>
            <p:ph type="sldNum" sz="quarter" idx="11"/>
          </p:nvPr>
        </p:nvSpPr>
        <p:spPr/>
        <p:txBody>
          <a:bodyPr>
            <a:normAutofit/>
          </a:bodyPr>
          <a:lstStyle/>
          <a:p>
            <a:fld id="{7A7308B0-0963-4AF8-8229-9EF293A0BECF}" type="slidenum">
              <a:rPr lang="en-US" smtClean="0"/>
              <a:pPr/>
              <a:t>35</a:t>
            </a:fld>
            <a:endParaRPr lang="en-US" dirty="0"/>
          </a:p>
        </p:txBody>
      </p:sp>
      <p:sp>
        <p:nvSpPr>
          <p:cNvPr id="6" name="Picture Placeholder 5"/>
          <p:cNvSpPr>
            <a:spLocks noGrp="1"/>
          </p:cNvSpPr>
          <p:nvPr>
            <p:ph type="pic" idx="1"/>
          </p:nvPr>
        </p:nvSpPr>
        <p:spPr/>
      </p:sp>
      <p:sp>
        <p:nvSpPr>
          <p:cNvPr id="8" name="Rectangle 7"/>
          <p:cNvSpPr/>
          <p:nvPr/>
        </p:nvSpPr>
        <p:spPr>
          <a:xfrm rot="19976367">
            <a:off x="1490534" y="1747043"/>
            <a:ext cx="723265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Exercise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187751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descr="C:\Users\MichaelDKelly\Documents\Developer Town\ASPE\Testing Fundamentals\iStockPhoto\iStock_000006451839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29200" y="4288536"/>
            <a:ext cx="4102100" cy="2721864"/>
          </a:xfrm>
          <a:prstGeom prst="rect">
            <a:avLst/>
          </a:prstGeom>
          <a:noFill/>
        </p:spPr>
      </p:pic>
      <p:sp>
        <p:nvSpPr>
          <p:cNvPr id="2" name="Title 1"/>
          <p:cNvSpPr>
            <a:spLocks noGrp="1"/>
          </p:cNvSpPr>
          <p:nvPr>
            <p:ph type="title"/>
          </p:nvPr>
        </p:nvSpPr>
        <p:spPr/>
        <p:txBody>
          <a:bodyPr>
            <a:noAutofit/>
          </a:bodyPr>
          <a:lstStyle/>
          <a:p>
            <a:pPr marL="342900" lvl="0" indent="-342900">
              <a:spcBef>
                <a:spcPct val="20000"/>
              </a:spcBef>
              <a:defRPr/>
            </a:pPr>
            <a:r>
              <a:rPr lang="en-US" sz="4000" dirty="0"/>
              <a:t>Universal Testing </a:t>
            </a:r>
            <a:r>
              <a:rPr lang="en-US" sz="4000" dirty="0" smtClean="0"/>
              <a:t>Method v2.0</a:t>
            </a:r>
            <a:endParaRPr lang="en-US" sz="4000" dirty="0"/>
          </a:p>
        </p:txBody>
      </p:sp>
      <p:sp>
        <p:nvSpPr>
          <p:cNvPr id="8" name="Text Placeholder 7"/>
          <p:cNvSpPr>
            <a:spLocks noGrp="1"/>
          </p:cNvSpPr>
          <p:nvPr>
            <p:ph type="body" idx="2"/>
          </p:nvPr>
        </p:nvSpPr>
        <p:spPr>
          <a:xfrm>
            <a:off x="457200" y="1600200"/>
            <a:ext cx="3429000" cy="4525963"/>
          </a:xfrm>
        </p:spPr>
        <p:txBody>
          <a:bodyPr>
            <a:noAutofit/>
          </a:bodyPr>
          <a:lstStyle/>
          <a:p>
            <a:pPr marL="514350" lvl="0" indent="-514350">
              <a:spcBef>
                <a:spcPts val="1200"/>
              </a:spcBef>
              <a:buClr>
                <a:schemeClr val="bg1"/>
              </a:buClr>
              <a:buSzPct val="100000"/>
              <a:buFont typeface="+mj-lt"/>
              <a:buAutoNum type="arabicPeriod"/>
              <a:defRPr/>
            </a:pPr>
            <a:r>
              <a:rPr lang="en-US" sz="1400" dirty="0" smtClean="0"/>
              <a:t>Model </a:t>
            </a:r>
            <a:r>
              <a:rPr lang="en-US" sz="1400" dirty="0"/>
              <a:t>the test space.</a:t>
            </a:r>
          </a:p>
          <a:p>
            <a:pPr marL="514350" lvl="0" indent="-514350">
              <a:spcBef>
                <a:spcPts val="1200"/>
              </a:spcBef>
              <a:buClr>
                <a:schemeClr val="bg1"/>
              </a:buClr>
              <a:buSzPct val="100000"/>
              <a:buFont typeface="+mj-lt"/>
              <a:buAutoNum type="arabicPeriod"/>
              <a:defRPr/>
            </a:pPr>
            <a:r>
              <a:rPr lang="en-US" sz="1400" dirty="0"/>
              <a:t>Determine coverage.</a:t>
            </a:r>
          </a:p>
          <a:p>
            <a:pPr marL="514350" lvl="0" indent="-514350">
              <a:spcBef>
                <a:spcPts val="1200"/>
              </a:spcBef>
              <a:buClr>
                <a:schemeClr val="bg1"/>
              </a:buClr>
              <a:buSzPct val="100000"/>
              <a:buFont typeface="+mj-lt"/>
              <a:buAutoNum type="arabicPeriod"/>
              <a:defRPr/>
            </a:pPr>
            <a:r>
              <a:rPr lang="en-US" sz="1400" b="1" dirty="0"/>
              <a:t>Determine oracles.</a:t>
            </a:r>
          </a:p>
          <a:p>
            <a:pPr marL="514350" lvl="0" indent="-514350">
              <a:spcBef>
                <a:spcPts val="1200"/>
              </a:spcBef>
              <a:buClr>
                <a:schemeClr val="bg1"/>
              </a:buClr>
              <a:buSzPct val="100000"/>
              <a:buFont typeface="+mj-lt"/>
              <a:buAutoNum type="arabicPeriod"/>
              <a:defRPr/>
            </a:pPr>
            <a:r>
              <a:rPr lang="en-US" sz="1400" dirty="0"/>
              <a:t>Determine test procedures.</a:t>
            </a:r>
          </a:p>
          <a:p>
            <a:pPr marL="514350" lvl="0" indent="-514350">
              <a:spcBef>
                <a:spcPts val="1200"/>
              </a:spcBef>
              <a:buClr>
                <a:schemeClr val="bg1"/>
              </a:buClr>
              <a:buSzPct val="100000"/>
              <a:buFont typeface="+mj-lt"/>
              <a:buAutoNum type="arabicPeriod"/>
              <a:defRPr/>
            </a:pPr>
            <a:r>
              <a:rPr lang="en-US" sz="1400" dirty="0"/>
              <a:t>Configure the test system.</a:t>
            </a:r>
          </a:p>
          <a:p>
            <a:pPr marL="514350" lvl="0" indent="-514350">
              <a:spcBef>
                <a:spcPts val="1200"/>
              </a:spcBef>
              <a:buClr>
                <a:schemeClr val="bg1"/>
              </a:buClr>
              <a:buSzPct val="100000"/>
              <a:buFont typeface="+mj-lt"/>
              <a:buAutoNum type="arabicPeriod"/>
              <a:defRPr/>
            </a:pPr>
            <a:r>
              <a:rPr lang="en-US" sz="1400" dirty="0"/>
              <a:t>Operate the test system.</a:t>
            </a:r>
          </a:p>
          <a:p>
            <a:pPr marL="514350" lvl="0" indent="-514350">
              <a:spcBef>
                <a:spcPts val="1200"/>
              </a:spcBef>
              <a:buClr>
                <a:schemeClr val="bg1"/>
              </a:buClr>
              <a:buSzPct val="100000"/>
              <a:buFont typeface="+mj-lt"/>
              <a:buAutoNum type="arabicPeriod"/>
              <a:defRPr/>
            </a:pPr>
            <a:r>
              <a:rPr lang="en-US" sz="1400" dirty="0"/>
              <a:t>Observe the test system. </a:t>
            </a:r>
          </a:p>
          <a:p>
            <a:pPr marL="514350" lvl="0" indent="-514350">
              <a:spcBef>
                <a:spcPts val="1200"/>
              </a:spcBef>
              <a:buClr>
                <a:schemeClr val="bg1"/>
              </a:buClr>
              <a:buSzPct val="100000"/>
              <a:buFont typeface="+mj-lt"/>
              <a:buAutoNum type="arabicPeriod"/>
              <a:defRPr/>
            </a:pPr>
            <a:r>
              <a:rPr lang="en-US" sz="1400" dirty="0"/>
              <a:t>Evaluate the test results.</a:t>
            </a:r>
          </a:p>
          <a:p>
            <a:pPr marL="514350" lvl="0" indent="-514350">
              <a:spcBef>
                <a:spcPts val="1200"/>
              </a:spcBef>
              <a:buClr>
                <a:schemeClr val="bg1"/>
              </a:buClr>
              <a:buSzPct val="100000"/>
              <a:buFont typeface="+mj-lt"/>
              <a:buAutoNum type="arabicPeriod"/>
              <a:defRPr/>
            </a:pPr>
            <a:r>
              <a:rPr lang="en-US" sz="1400" dirty="0"/>
              <a:t>Report test results.</a:t>
            </a:r>
          </a:p>
          <a:p>
            <a:pPr>
              <a:spcBef>
                <a:spcPts val="1200"/>
              </a:spcBef>
              <a:buClr>
                <a:schemeClr val="bg1"/>
              </a:buClr>
              <a:buSzPct val="100000"/>
            </a:pPr>
            <a:endParaRPr lang="en-US" sz="1400" dirty="0"/>
          </a:p>
        </p:txBody>
      </p:sp>
      <p:sp>
        <p:nvSpPr>
          <p:cNvPr id="7" name="Content Placeholder 6"/>
          <p:cNvSpPr>
            <a:spLocks noGrp="1"/>
          </p:cNvSpPr>
          <p:nvPr>
            <p:ph sz="quarter" idx="1"/>
          </p:nvPr>
        </p:nvSpPr>
        <p:spPr>
          <a:xfrm>
            <a:off x="4038600" y="1600200"/>
            <a:ext cx="4648200" cy="4525963"/>
          </a:xfrm>
        </p:spPr>
        <p:txBody>
          <a:bodyPr>
            <a:normAutofit/>
          </a:bodyPr>
          <a:lstStyle/>
          <a:p>
            <a:pPr marL="514350" indent="-514350"/>
            <a:r>
              <a:rPr lang="en-US" sz="2400" dirty="0" smtClean="0"/>
              <a:t>An oracle is the mechanism for determining whether the application has passed or failed a test. </a:t>
            </a:r>
          </a:p>
          <a:p>
            <a:pPr marL="914400" lvl="1" indent="-514350"/>
            <a:r>
              <a:rPr lang="en-US" sz="2000" dirty="0" smtClean="0"/>
              <a:t>Some oracles are specified in advance or are made formal</a:t>
            </a:r>
          </a:p>
          <a:p>
            <a:pPr marL="914400" lvl="1" indent="-514350"/>
            <a:r>
              <a:rPr lang="en-US" sz="2000" dirty="0" smtClean="0"/>
              <a:t>Some oracles are heuristic </a:t>
            </a:r>
            <a:endParaRPr lang="en-US" sz="2000" dirty="0"/>
          </a:p>
        </p:txBody>
      </p:sp>
      <p:sp>
        <p:nvSpPr>
          <p:cNvPr id="12" name="Text Placeholder 9"/>
          <p:cNvSpPr txBox="1">
            <a:spLocks/>
          </p:cNvSpPr>
          <p:nvPr/>
        </p:nvSpPr>
        <p:spPr>
          <a:xfrm>
            <a:off x="9448800" y="198438"/>
            <a:ext cx="4041775"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Content Placeholder 10"/>
          <p:cNvSpPr txBox="1">
            <a:spLocks/>
          </p:cNvSpPr>
          <p:nvPr/>
        </p:nvSpPr>
        <p:spPr>
          <a:xfrm>
            <a:off x="9448800" y="914400"/>
            <a:ext cx="4041775" cy="4983163"/>
          </a:xfrm>
          <a:prstGeom prst="rect">
            <a:avLst/>
          </a:prstGeom>
        </p:spPr>
        <p:txBody>
          <a:bodyPr>
            <a:norm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6" name="Oval 15"/>
          <p:cNvSpPr/>
          <p:nvPr/>
        </p:nvSpPr>
        <p:spPr>
          <a:xfrm>
            <a:off x="304800" y="2590800"/>
            <a:ext cx="2895600" cy="533400"/>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Slide Number Placeholder 9"/>
          <p:cNvSpPr>
            <a:spLocks noGrp="1"/>
          </p:cNvSpPr>
          <p:nvPr>
            <p:ph type="sldNum" sz="quarter" idx="12"/>
          </p:nvPr>
        </p:nvSpPr>
        <p:spPr/>
        <p:txBody>
          <a:bodyPr>
            <a:normAutofit fontScale="85000" lnSpcReduction="20000"/>
          </a:bodyPr>
          <a:lstStyle/>
          <a:p>
            <a:fld id="{7A7308B0-0963-4AF8-8229-9EF293A0BECF}" type="slidenum">
              <a:rPr lang="en-US" smtClean="0"/>
              <a:pPr/>
              <a:t>36</a:t>
            </a:fld>
            <a:endParaRPr lang="en-US" dirty="0"/>
          </a:p>
        </p:txBody>
      </p:sp>
      <p:sp>
        <p:nvSpPr>
          <p:cNvPr id="15" name="Footer Placeholder 14"/>
          <p:cNvSpPr>
            <a:spLocks noGrp="1"/>
          </p:cNvSpPr>
          <p:nvPr>
            <p:ph type="ftr" sz="quarter" idx="4294967295"/>
          </p:nvPr>
        </p:nvSpPr>
        <p:spPr>
          <a:xfrm>
            <a:off x="609600" y="6477000"/>
            <a:ext cx="5421083" cy="365125"/>
          </a:xfrm>
        </p:spPr>
        <p:txBody>
          <a:bodyPr/>
          <a:lstStyle/>
          <a:p>
            <a:endParaRPr lang="en-US" dirty="0"/>
          </a:p>
        </p:txBody>
      </p:sp>
      <p:sp>
        <p:nvSpPr>
          <p:cNvPr id="17" name="TextBox 16"/>
          <p:cNvSpPr txBox="1"/>
          <p:nvPr/>
        </p:nvSpPr>
        <p:spPr>
          <a:xfrm>
            <a:off x="457200" y="6197025"/>
            <a:ext cx="3429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a:t>
            </a:r>
            <a:r>
              <a:rPr lang="en-US" sz="1400" i="1" dirty="0" smtClean="0"/>
              <a:t>Rapid Software Testing</a:t>
            </a:r>
            <a:r>
              <a:rPr lang="en-US" sz="1400" dirty="0" smtClean="0"/>
              <a:t>” v2.1 by James Bach</a:t>
            </a:r>
            <a:r>
              <a:rPr lang="en-US" sz="1400" baseline="0" dirty="0" smtClean="0"/>
              <a:t> and Michael Bolton</a:t>
            </a:r>
            <a:endParaRPr lang="en-US" sz="1400" dirty="0" smtClean="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lvl="0"/>
            <a:r>
              <a:rPr lang="en-US" sz="3200" dirty="0" smtClean="0"/>
              <a:t>Common Oracles - Formal Requirements</a:t>
            </a:r>
            <a:endParaRPr lang="en-US" sz="3200" dirty="0"/>
          </a:p>
        </p:txBody>
      </p:sp>
      <p:sp>
        <p:nvSpPr>
          <p:cNvPr id="11" name="Content Placeholder 6"/>
          <p:cNvSpPr>
            <a:spLocks noGrp="1"/>
          </p:cNvSpPr>
          <p:nvPr>
            <p:ph sz="quarter" idx="1"/>
          </p:nvPr>
        </p:nvSpPr>
        <p:spPr>
          <a:xfrm>
            <a:off x="457200" y="1600200"/>
            <a:ext cx="8153400" cy="4525963"/>
          </a:xfrm>
        </p:spPr>
        <p:txBody>
          <a:bodyPr>
            <a:noAutofit/>
          </a:bodyPr>
          <a:lstStyle/>
          <a:p>
            <a:pPr marL="514350" indent="-514350"/>
            <a:r>
              <a:rPr lang="en-US" sz="2400" dirty="0" smtClean="0"/>
              <a:t>Formal requirements documents like use cases, specifications, or SLAs. </a:t>
            </a:r>
          </a:p>
          <a:p>
            <a:pPr marL="514350" indent="-514350"/>
            <a:r>
              <a:rPr lang="en-US" sz="2400" dirty="0" smtClean="0"/>
              <a:t>Design documents like screen mockups, architecture diagrams, class diagrams, or sequence diagrams. </a:t>
            </a:r>
          </a:p>
          <a:p>
            <a:pPr marL="514350" indent="-514350"/>
            <a:r>
              <a:rPr lang="en-US" sz="2400" dirty="0" smtClean="0"/>
              <a:t>Company design standards, programming standards, or testing standards. </a:t>
            </a:r>
          </a:p>
          <a:p>
            <a:pPr marL="514350" indent="-514350"/>
            <a:r>
              <a:rPr lang="en-US" sz="2400" dirty="0" smtClean="0"/>
              <a:t>Regulatory or process compliance documents detailing product development standards and testing guidance for FDA, SOX, SEC, CMM/CMMI, or other internal/external governing bodies. </a:t>
            </a:r>
          </a:p>
          <a:p>
            <a:pPr marL="914400" lvl="1" indent="-514350">
              <a:buNone/>
            </a:pPr>
            <a:endParaRPr lang="en-US" sz="1800" dirty="0" smtClean="0"/>
          </a:p>
        </p:txBody>
      </p:sp>
      <p:sp>
        <p:nvSpPr>
          <p:cNvPr id="8" name="Slide Number Placeholder 7"/>
          <p:cNvSpPr>
            <a:spLocks noGrp="1"/>
          </p:cNvSpPr>
          <p:nvPr>
            <p:ph type="sldNum" sz="quarter" idx="16"/>
          </p:nvPr>
        </p:nvSpPr>
        <p:spPr/>
        <p:txBody>
          <a:bodyPr>
            <a:normAutofit fontScale="85000" lnSpcReduction="20000"/>
          </a:bodyPr>
          <a:lstStyle/>
          <a:p>
            <a:fld id="{7A7308B0-0963-4AF8-8229-9EF293A0BECF}" type="slidenum">
              <a:rPr lang="en-US" smtClean="0"/>
              <a:pPr/>
              <a:t>37</a:t>
            </a:fld>
            <a:endParaRPr lang="en-US" dirty="0"/>
          </a:p>
        </p:txBody>
      </p:sp>
      <p:sp>
        <p:nvSpPr>
          <p:cNvPr id="9" name="Footer Placeholder 8"/>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lvl="0"/>
            <a:r>
              <a:rPr lang="en-US" sz="3200" dirty="0" smtClean="0"/>
              <a:t>Common Oracles - Informal Requirements</a:t>
            </a:r>
            <a:endParaRPr lang="en-US" sz="3200" dirty="0"/>
          </a:p>
        </p:txBody>
      </p:sp>
      <p:sp>
        <p:nvSpPr>
          <p:cNvPr id="12" name="Content Placeholder 7"/>
          <p:cNvSpPr>
            <a:spLocks noGrp="1"/>
          </p:cNvSpPr>
          <p:nvPr>
            <p:ph sz="quarter" idx="1"/>
          </p:nvPr>
        </p:nvSpPr>
        <p:spPr>
          <a:xfrm>
            <a:off x="457200" y="1600200"/>
            <a:ext cx="8229600" cy="4525963"/>
          </a:xfrm>
        </p:spPr>
        <p:txBody>
          <a:bodyPr>
            <a:noAutofit/>
          </a:bodyPr>
          <a:lstStyle/>
          <a:p>
            <a:pPr marL="514350" indent="-514350"/>
            <a:r>
              <a:rPr lang="en-US" sz="2400" dirty="0" smtClean="0"/>
              <a:t>Marketing materials like the website, ads, or product packaging. </a:t>
            </a:r>
          </a:p>
          <a:p>
            <a:pPr marL="514350" indent="-514350"/>
            <a:r>
              <a:rPr lang="en-US" sz="2400" dirty="0" smtClean="0"/>
              <a:t>Help documentation like manuals, online help, or troubleshooting guides. </a:t>
            </a:r>
          </a:p>
          <a:p>
            <a:pPr marL="514350" indent="-514350"/>
            <a:r>
              <a:rPr lang="en-US" sz="2400" dirty="0" smtClean="0"/>
              <a:t>Market claims about the product like analyst statements, whitepaper claims, claims in news reports, or interview statements.  </a:t>
            </a:r>
          </a:p>
          <a:p>
            <a:pPr marL="514350" indent="-514350"/>
            <a:r>
              <a:rPr lang="en-US" sz="2400" dirty="0" smtClean="0"/>
              <a:t>Industry design standards, programming standards, or technology standards. </a:t>
            </a:r>
          </a:p>
          <a:p>
            <a:pPr marL="514350" indent="-514350"/>
            <a:r>
              <a:rPr lang="en-US" sz="2400" dirty="0" smtClean="0"/>
              <a:t>Industry taxonomies like known security exploits or performance best practices/optimizations. </a:t>
            </a:r>
          </a:p>
        </p:txBody>
      </p:sp>
      <p:sp>
        <p:nvSpPr>
          <p:cNvPr id="7" name="Slide Number Placeholder 6"/>
          <p:cNvSpPr>
            <a:spLocks noGrp="1"/>
          </p:cNvSpPr>
          <p:nvPr>
            <p:ph type="sldNum" sz="quarter" idx="16"/>
          </p:nvPr>
        </p:nvSpPr>
        <p:spPr/>
        <p:txBody>
          <a:bodyPr>
            <a:normAutofit fontScale="85000" lnSpcReduction="20000"/>
          </a:bodyPr>
          <a:lstStyle/>
          <a:p>
            <a:fld id="{7A7308B0-0963-4AF8-8229-9EF293A0BECF}" type="slidenum">
              <a:rPr lang="en-US" smtClean="0"/>
              <a:pPr/>
              <a:t>38</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a:r>
              <a:rPr lang="en-US" dirty="0" smtClean="0"/>
              <a:t>Heuristic oracles</a:t>
            </a:r>
            <a:endParaRPr lang="en-US" dirty="0"/>
          </a:p>
        </p:txBody>
      </p:sp>
      <p:sp>
        <p:nvSpPr>
          <p:cNvPr id="6" name="Content Placeholder 5"/>
          <p:cNvSpPr>
            <a:spLocks noGrp="1"/>
          </p:cNvSpPr>
          <p:nvPr>
            <p:ph sz="quarter" idx="1"/>
          </p:nvPr>
        </p:nvSpPr>
        <p:spPr/>
        <p:txBody>
          <a:bodyPr>
            <a:noAutofit/>
          </a:bodyPr>
          <a:lstStyle/>
          <a:p>
            <a:r>
              <a:rPr lang="en-US" sz="1800" b="1" dirty="0" smtClean="0"/>
              <a:t>Inconsistent with History: </a:t>
            </a:r>
            <a:r>
              <a:rPr lang="en-US" sz="1800" dirty="0" smtClean="0"/>
              <a:t>A product should be consistent with past versions (or history). History can include previous versions, patches, claims, etc. </a:t>
            </a:r>
            <a:endParaRPr lang="en-US" sz="1000" dirty="0" smtClean="0"/>
          </a:p>
          <a:p>
            <a:r>
              <a:rPr lang="en-US" sz="1800" b="1" dirty="0" smtClean="0"/>
              <a:t>Inconsistent with Image:</a:t>
            </a:r>
            <a:r>
              <a:rPr lang="en-US" sz="1800" dirty="0" smtClean="0"/>
              <a:t> Most companies want to have a good image in the marketplace. If a product is inconsistent with the desired image, what you’re saying is this: "We’ll look silly (or unprofessional) if we release this software to market.“</a:t>
            </a:r>
            <a:endParaRPr lang="en-US" sz="1000" b="1" dirty="0" smtClean="0"/>
          </a:p>
          <a:p>
            <a:r>
              <a:rPr lang="en-US" sz="1800" b="1" dirty="0" smtClean="0"/>
              <a:t>Inconsistent with Comparable Product:</a:t>
            </a:r>
            <a:r>
              <a:rPr lang="en-US" sz="1800" dirty="0" smtClean="0"/>
              <a:t> You can let another product serve as your oracle for your testing. As long as the comparable product really </a:t>
            </a:r>
            <a:r>
              <a:rPr lang="en-US" sz="1800" i="1" dirty="0" smtClean="0"/>
              <a:t>is</a:t>
            </a:r>
            <a:r>
              <a:rPr lang="en-US" sz="1800" dirty="0" smtClean="0"/>
              <a:t> comparable, and you want your product to be an alternative to that product, then this oracle can be very compelling.</a:t>
            </a:r>
            <a:endParaRPr lang="en-US" sz="1000" b="1" dirty="0" smtClean="0"/>
          </a:p>
          <a:p>
            <a:r>
              <a:rPr lang="en-US" sz="1800" b="1" dirty="0" smtClean="0"/>
              <a:t>Inconsistent with Claims:</a:t>
            </a:r>
            <a:r>
              <a:rPr lang="en-US" sz="1800" dirty="0" smtClean="0"/>
              <a:t> A "claim" can be anything that someone in your company says about the product. If something is inconsistent with claims, it’s inconsistent with the product’s stated requirements, help, marketing material, or just something that a project stakeholder said in the hallway.</a:t>
            </a:r>
          </a:p>
        </p:txBody>
      </p:sp>
      <p:sp>
        <p:nvSpPr>
          <p:cNvPr id="8" name="Slide Number Placeholder 7"/>
          <p:cNvSpPr>
            <a:spLocks noGrp="1"/>
          </p:cNvSpPr>
          <p:nvPr>
            <p:ph type="sldNum" sz="quarter" idx="12"/>
          </p:nvPr>
        </p:nvSpPr>
        <p:spPr/>
        <p:txBody>
          <a:bodyPr>
            <a:normAutofit fontScale="85000" lnSpcReduction="20000"/>
          </a:bodyPr>
          <a:lstStyle/>
          <a:p>
            <a:fld id="{7A7308B0-0963-4AF8-8229-9EF293A0BECF}" type="slidenum">
              <a:rPr lang="en-US" smtClean="0"/>
              <a:pPr/>
              <a:t>39</a:t>
            </a:fld>
            <a:endParaRPr lang="en-US" dirty="0"/>
          </a:p>
        </p:txBody>
      </p:sp>
      <p:sp>
        <p:nvSpPr>
          <p:cNvPr id="10" name="Footer Placeholder 9"/>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C:\Users\MichaelDKelly\Documents\Developer Town\ASPE\Testing Fundamentals\iStockPhoto\iStock_000010911408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400675" y="3657600"/>
            <a:ext cx="4823299" cy="3200400"/>
          </a:xfrm>
          <a:prstGeom prst="rect">
            <a:avLst/>
          </a:prstGeom>
          <a:noFill/>
        </p:spPr>
      </p:pic>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sz="quarter" idx="1"/>
          </p:nvPr>
        </p:nvSpPr>
        <p:spPr/>
        <p:txBody>
          <a:bodyPr>
            <a:normAutofit fontScale="92500" lnSpcReduction="20000"/>
          </a:bodyPr>
          <a:lstStyle/>
          <a:p>
            <a:pPr marL="514350" indent="-514350">
              <a:buNone/>
            </a:pPr>
            <a:r>
              <a:rPr lang="en-US" dirty="0" smtClean="0"/>
              <a:t>Part One</a:t>
            </a:r>
            <a:r>
              <a:rPr lang="en-US" dirty="0" smtClean="0"/>
              <a:t>: What to test and how to test it</a:t>
            </a:r>
          </a:p>
          <a:p>
            <a:pPr marL="514350" indent="-514350"/>
            <a:r>
              <a:rPr lang="en-US" dirty="0" smtClean="0"/>
              <a:t>The basic test process </a:t>
            </a:r>
          </a:p>
          <a:p>
            <a:pPr marL="514350" indent="-514350">
              <a:buNone/>
            </a:pPr>
            <a:r>
              <a:rPr lang="en-US" dirty="0" smtClean="0"/>
              <a:t>Part </a:t>
            </a:r>
            <a:r>
              <a:rPr lang="en-US" dirty="0" smtClean="0"/>
              <a:t>Two: Providing a context for testing </a:t>
            </a:r>
          </a:p>
          <a:p>
            <a:pPr marL="514350" indent="-514350"/>
            <a:r>
              <a:rPr lang="en-US" dirty="0"/>
              <a:t>The work products of a tester</a:t>
            </a:r>
          </a:p>
          <a:p>
            <a:pPr marL="514350" indent="-514350"/>
            <a:r>
              <a:rPr lang="en-US" dirty="0"/>
              <a:t>Quick Tests and Heuristics</a:t>
            </a:r>
          </a:p>
          <a:p>
            <a:pPr marL="514350" indent="-514350"/>
            <a:r>
              <a:rPr lang="en-US" dirty="0" smtClean="0"/>
              <a:t>Approaches to Testing</a:t>
            </a:r>
          </a:p>
          <a:p>
            <a:pPr marL="514350" indent="-514350"/>
            <a:r>
              <a:rPr lang="en-US" dirty="0" smtClean="0"/>
              <a:t>Common Phases of Testing</a:t>
            </a:r>
          </a:p>
          <a:p>
            <a:pPr marL="514350" indent="-514350"/>
            <a:r>
              <a:rPr lang="en-US" dirty="0" smtClean="0"/>
              <a:t>Non-Functional Testing</a:t>
            </a:r>
          </a:p>
          <a:p>
            <a:pPr marL="514350" indent="-514350"/>
            <a:r>
              <a:rPr lang="en-US" dirty="0" smtClean="0"/>
              <a:t>Platform Specialization </a:t>
            </a:r>
          </a:p>
          <a:p>
            <a:pPr marL="514350" indent="-514350"/>
            <a:r>
              <a:rPr lang="en-US" dirty="0" smtClean="0"/>
              <a:t>Managing Testing Projects </a:t>
            </a:r>
          </a:p>
        </p:txBody>
      </p:sp>
      <p:sp>
        <p:nvSpPr>
          <p:cNvPr id="5" name="Slide Number Placeholder 4"/>
          <p:cNvSpPr>
            <a:spLocks noGrp="1"/>
          </p:cNvSpPr>
          <p:nvPr>
            <p:ph type="sldNum" sz="quarter" idx="12"/>
          </p:nvPr>
        </p:nvSpPr>
        <p:spPr/>
        <p:txBody>
          <a:bodyPr>
            <a:normAutofit fontScale="85000" lnSpcReduction="20000"/>
          </a:bodyPr>
          <a:lstStyle/>
          <a:p>
            <a:fld id="{7A7308B0-0963-4AF8-8229-9EF293A0BECF}" type="slidenum">
              <a:rPr lang="en-US" smtClean="0"/>
              <a:pPr/>
              <a:t>4</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a:r>
              <a:rPr lang="en-US" dirty="0" smtClean="0"/>
              <a:t>Heuristic oracles (cont)</a:t>
            </a:r>
            <a:endParaRPr lang="en-US" dirty="0"/>
          </a:p>
        </p:txBody>
      </p:sp>
      <p:sp>
        <p:nvSpPr>
          <p:cNvPr id="6" name="Content Placeholder 5"/>
          <p:cNvSpPr>
            <a:spLocks noGrp="1"/>
          </p:cNvSpPr>
          <p:nvPr>
            <p:ph sz="quarter" idx="1"/>
          </p:nvPr>
        </p:nvSpPr>
        <p:spPr/>
        <p:txBody>
          <a:bodyPr>
            <a:noAutofit/>
          </a:bodyPr>
          <a:lstStyle/>
          <a:p>
            <a:r>
              <a:rPr lang="en-US" sz="1800" b="1" dirty="0" smtClean="0"/>
              <a:t>Inconsistent with User Expectations:</a:t>
            </a:r>
            <a:r>
              <a:rPr lang="en-US" sz="1800" dirty="0" smtClean="0"/>
              <a:t> This product doesn’t do something that a reasonable user of this product would expect it to do, or doesn’t perform a task in a way that the user would expect. </a:t>
            </a:r>
            <a:endParaRPr lang="en-US" sz="1050" dirty="0" smtClean="0"/>
          </a:p>
          <a:p>
            <a:r>
              <a:rPr lang="en-US" sz="1800" b="1" dirty="0" smtClean="0"/>
              <a:t>Inconsistent Within the Product:</a:t>
            </a:r>
            <a:r>
              <a:rPr lang="en-US" sz="1800" dirty="0" smtClean="0"/>
              <a:t> Something behaves in one way in one part of the product, but in a different way in another part of the product. The change could be related to terminology, look and feel, functionality, or feature set. </a:t>
            </a:r>
            <a:endParaRPr lang="en-US" sz="1050" b="1" dirty="0" smtClean="0"/>
          </a:p>
          <a:p>
            <a:r>
              <a:rPr lang="en-US" sz="1800" b="1" dirty="0" smtClean="0"/>
              <a:t>Inconsistent with Purpose</a:t>
            </a:r>
            <a:r>
              <a:rPr lang="en-US" sz="1800" b="1" i="1" dirty="0" smtClean="0"/>
              <a:t>:</a:t>
            </a:r>
            <a:r>
              <a:rPr lang="en-US" sz="1800" dirty="0" smtClean="0"/>
              <a:t> The behavior you found is contradictory to what a user would want to do with this software. You can’t reconcile the functionality with a user</a:t>
            </a:r>
            <a:endParaRPr lang="en-US" sz="1050" b="1" dirty="0" smtClean="0"/>
          </a:p>
          <a:p>
            <a:r>
              <a:rPr lang="en-US" sz="1800" b="1" dirty="0" smtClean="0"/>
              <a:t>Inconsistent with Statutes: </a:t>
            </a:r>
            <a:r>
              <a:rPr lang="en-US" sz="1800" dirty="0" smtClean="0"/>
              <a:t>If the company has stated that the product needs to adhere to a set of standards or statues, this heuristic evaluates against those standards. In some cases, these statutes can be inferred, even if the company hasn’t formally stated them. </a:t>
            </a:r>
          </a:p>
        </p:txBody>
      </p:sp>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40</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Case Study: Google Earth</a:t>
            </a:r>
            <a:endParaRPr lang="en-US" dirty="0"/>
          </a:p>
        </p:txBody>
      </p:sp>
      <p:sp>
        <p:nvSpPr>
          <p:cNvPr id="6" name="Content Placeholder 5"/>
          <p:cNvSpPr>
            <a:spLocks noGrp="1"/>
          </p:cNvSpPr>
          <p:nvPr>
            <p:ph sz="quarter" idx="1"/>
          </p:nvPr>
        </p:nvSpPr>
        <p:spPr>
          <a:xfrm>
            <a:off x="2438400" y="5837237"/>
            <a:ext cx="6248400" cy="411163"/>
          </a:xfrm>
        </p:spPr>
        <p:txBody>
          <a:bodyPr>
            <a:normAutofit fontScale="85000" lnSpcReduction="20000"/>
          </a:bodyPr>
          <a:lstStyle/>
          <a:p>
            <a:pPr algn="r">
              <a:buNone/>
            </a:pPr>
            <a:r>
              <a:rPr lang="en-US" dirty="0" smtClean="0"/>
              <a:t>Beta version 3.0.0762</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533400" y="1600200"/>
            <a:ext cx="6985686" cy="40386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41</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Google Earth: Negative Altitude</a:t>
            </a:r>
            <a:endParaRPr lang="en-US" dirty="0"/>
          </a:p>
        </p:txBody>
      </p:sp>
      <p:sp>
        <p:nvSpPr>
          <p:cNvPr id="6" name="Content Placeholder 5"/>
          <p:cNvSpPr>
            <a:spLocks noGrp="1"/>
          </p:cNvSpPr>
          <p:nvPr>
            <p:ph sz="quarter" idx="1"/>
          </p:nvPr>
        </p:nvSpPr>
        <p:spPr>
          <a:xfrm>
            <a:off x="533400" y="4343400"/>
            <a:ext cx="8458200" cy="2743200"/>
          </a:xfrm>
        </p:spPr>
        <p:txBody>
          <a:bodyPr>
            <a:normAutofit/>
          </a:bodyPr>
          <a:lstStyle/>
          <a:p>
            <a:r>
              <a:rPr lang="en-US" sz="1800" i="1" dirty="0" smtClean="0"/>
              <a:t>Inconsistent Within the Product.</a:t>
            </a:r>
            <a:r>
              <a:rPr lang="en-US" sz="1800" dirty="0" smtClean="0"/>
              <a:t> I can’t zoom to a negative altitude if I don’t apply a tilt.</a:t>
            </a:r>
          </a:p>
          <a:p>
            <a:r>
              <a:rPr lang="en-US" sz="1800" i="1" dirty="0" smtClean="0"/>
              <a:t>Inconsistent with Purpose.</a:t>
            </a:r>
            <a:r>
              <a:rPr lang="en-US" sz="1800" dirty="0" smtClean="0"/>
              <a:t> The purpose of zooming and tilting isn’t to get negative altitudes—it’s to get a better view of the landscape.</a:t>
            </a:r>
          </a:p>
          <a:p>
            <a:r>
              <a:rPr lang="en-US" sz="1800" i="1" dirty="0" smtClean="0"/>
              <a:t>Inconsistent with User Expectations.</a:t>
            </a:r>
            <a:r>
              <a:rPr lang="en-US" sz="1800" dirty="0" smtClean="0"/>
              <a:t> I certainly didn’t expect to see a negative value.</a:t>
            </a:r>
          </a:p>
          <a:p>
            <a:endParaRPr lang="en-US" sz="1800" dirty="0" smtClean="0"/>
          </a:p>
        </p:txBody>
      </p:sp>
      <p:pic>
        <p:nvPicPr>
          <p:cNvPr id="109570" name="Picture 2"/>
          <p:cNvPicPr>
            <a:picLocks noChangeAspect="1" noChangeArrowheads="1"/>
          </p:cNvPicPr>
          <p:nvPr/>
        </p:nvPicPr>
        <p:blipFill>
          <a:blip r:embed="rId2" cstate="print"/>
          <a:srcRect/>
          <a:stretch>
            <a:fillRect/>
          </a:stretch>
        </p:blipFill>
        <p:spPr bwMode="auto">
          <a:xfrm>
            <a:off x="2057400" y="1600200"/>
            <a:ext cx="4959483" cy="242887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42</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Google Earth: Paint Issues</a:t>
            </a:r>
            <a:endParaRPr lang="en-US" dirty="0"/>
          </a:p>
        </p:txBody>
      </p:sp>
      <p:sp>
        <p:nvSpPr>
          <p:cNvPr id="6" name="Content Placeholder 5"/>
          <p:cNvSpPr>
            <a:spLocks noGrp="1"/>
          </p:cNvSpPr>
          <p:nvPr>
            <p:ph sz="quarter" idx="1"/>
          </p:nvPr>
        </p:nvSpPr>
        <p:spPr>
          <a:xfrm>
            <a:off x="685800" y="4876800"/>
            <a:ext cx="8001000" cy="2057400"/>
          </a:xfrm>
        </p:spPr>
        <p:txBody>
          <a:bodyPr>
            <a:noAutofit/>
          </a:bodyPr>
          <a:lstStyle/>
          <a:p>
            <a:r>
              <a:rPr lang="en-US" sz="1800" i="1" dirty="0" smtClean="0"/>
              <a:t>Inconsistent with Purpose.</a:t>
            </a:r>
            <a:r>
              <a:rPr lang="en-US" sz="1800" dirty="0" smtClean="0"/>
              <a:t> The lines obscure my ability to see the actual map.</a:t>
            </a:r>
          </a:p>
          <a:p>
            <a:r>
              <a:rPr lang="en-US" sz="1800" i="1" dirty="0" smtClean="0"/>
              <a:t>Inconsistent with Image</a:t>
            </a:r>
            <a:r>
              <a:rPr lang="en-US" sz="1800" dirty="0" smtClean="0"/>
              <a:t>. This is a fairly basic problem that I discovered the first time I ever used Google Earth (years ago). It looks bad, and since I like Google’s software so much, I expect more from Google.</a:t>
            </a:r>
          </a:p>
        </p:txBody>
      </p:sp>
      <p:pic>
        <p:nvPicPr>
          <p:cNvPr id="109572" name="Picture 4"/>
          <p:cNvPicPr>
            <a:picLocks noChangeAspect="1" noChangeArrowheads="1"/>
          </p:cNvPicPr>
          <p:nvPr/>
        </p:nvPicPr>
        <p:blipFill>
          <a:blip r:embed="rId2" cstate="print"/>
          <a:srcRect/>
          <a:stretch>
            <a:fillRect/>
          </a:stretch>
        </p:blipFill>
        <p:spPr bwMode="auto">
          <a:xfrm>
            <a:off x="1905000" y="1600200"/>
            <a:ext cx="5543550" cy="32099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43</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Google Earth: Parallel Test</a:t>
            </a:r>
            <a:endParaRPr lang="en-US" dirty="0"/>
          </a:p>
        </p:txBody>
      </p:sp>
      <p:sp>
        <p:nvSpPr>
          <p:cNvPr id="6" name="Content Placeholder 5"/>
          <p:cNvSpPr>
            <a:spLocks noGrp="1"/>
          </p:cNvSpPr>
          <p:nvPr>
            <p:ph sz="quarter" idx="1"/>
          </p:nvPr>
        </p:nvSpPr>
        <p:spPr>
          <a:xfrm>
            <a:off x="457200" y="4084637"/>
            <a:ext cx="8229600" cy="2163763"/>
          </a:xfrm>
        </p:spPr>
        <p:txBody>
          <a:bodyPr>
            <a:normAutofit/>
          </a:bodyPr>
          <a:lstStyle/>
          <a:p>
            <a:r>
              <a:rPr lang="en-US" sz="1800" i="1" dirty="0" smtClean="0"/>
              <a:t>Inconsistent with Product.</a:t>
            </a:r>
            <a:r>
              <a:rPr lang="en-US" sz="1800" dirty="0" smtClean="0"/>
              <a:t> Both Google products should get the same result.</a:t>
            </a:r>
          </a:p>
          <a:p>
            <a:r>
              <a:rPr lang="en-US" sz="1800" i="1" dirty="0" smtClean="0"/>
              <a:t>Inconsistent with Image.</a:t>
            </a:r>
            <a:r>
              <a:rPr lang="en-US" sz="1800" dirty="0" smtClean="0"/>
              <a:t> Google makes both products; their inconsistent behaviors aren’t good for Google’s image.</a:t>
            </a:r>
          </a:p>
        </p:txBody>
      </p:sp>
      <p:pic>
        <p:nvPicPr>
          <p:cNvPr id="109574" name="Picture 6"/>
          <p:cNvPicPr>
            <a:picLocks noChangeAspect="1" noChangeArrowheads="1"/>
          </p:cNvPicPr>
          <p:nvPr/>
        </p:nvPicPr>
        <p:blipFill>
          <a:blip r:embed="rId2" cstate="print"/>
          <a:srcRect/>
          <a:stretch>
            <a:fillRect/>
          </a:stretch>
        </p:blipFill>
        <p:spPr bwMode="auto">
          <a:xfrm>
            <a:off x="838200" y="2057400"/>
            <a:ext cx="3715533" cy="1600200"/>
          </a:xfrm>
          <a:prstGeom prst="rect">
            <a:avLst/>
          </a:prstGeom>
          <a:noFill/>
          <a:ln w="9525">
            <a:noFill/>
            <a:miter lim="800000"/>
            <a:headEnd/>
            <a:tailEnd/>
          </a:ln>
        </p:spPr>
      </p:pic>
      <p:pic>
        <p:nvPicPr>
          <p:cNvPr id="109576" name="Picture 8"/>
          <p:cNvPicPr>
            <a:picLocks noChangeAspect="1" noChangeArrowheads="1"/>
          </p:cNvPicPr>
          <p:nvPr/>
        </p:nvPicPr>
        <p:blipFill>
          <a:blip r:embed="rId3" cstate="print"/>
          <a:srcRect/>
          <a:stretch>
            <a:fillRect/>
          </a:stretch>
        </p:blipFill>
        <p:spPr bwMode="auto">
          <a:xfrm>
            <a:off x="4648200" y="2209800"/>
            <a:ext cx="3745523" cy="13716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44</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smtClean="0"/>
              <a:t>Google Earth: Documentation Issues</a:t>
            </a:r>
            <a:endParaRPr lang="en-US" sz="3600" dirty="0"/>
          </a:p>
        </p:txBody>
      </p:sp>
      <p:sp>
        <p:nvSpPr>
          <p:cNvPr id="6" name="Content Placeholder 5"/>
          <p:cNvSpPr>
            <a:spLocks noGrp="1"/>
          </p:cNvSpPr>
          <p:nvPr>
            <p:ph sz="quarter" idx="1"/>
          </p:nvPr>
        </p:nvSpPr>
        <p:spPr>
          <a:xfrm>
            <a:off x="6096000" y="3657600"/>
            <a:ext cx="2590800" cy="2468563"/>
          </a:xfrm>
        </p:spPr>
        <p:txBody>
          <a:bodyPr>
            <a:normAutofit/>
          </a:bodyPr>
          <a:lstStyle/>
          <a:p>
            <a:r>
              <a:rPr lang="en-US" sz="1800" dirty="0" smtClean="0"/>
              <a:t>This is </a:t>
            </a:r>
            <a:r>
              <a:rPr lang="en-US" sz="1800" i="1" dirty="0" smtClean="0"/>
              <a:t>Inconsistent with Claims</a:t>
            </a:r>
            <a:r>
              <a:rPr lang="en-US" sz="1800" dirty="0" smtClean="0"/>
              <a:t>. </a:t>
            </a:r>
            <a:endParaRPr lang="en-US" sz="1800" dirty="0"/>
          </a:p>
        </p:txBody>
      </p:sp>
      <p:pic>
        <p:nvPicPr>
          <p:cNvPr id="109577" name="Picture 9"/>
          <p:cNvPicPr>
            <a:picLocks noChangeAspect="1" noChangeArrowheads="1"/>
          </p:cNvPicPr>
          <p:nvPr/>
        </p:nvPicPr>
        <p:blipFill>
          <a:blip r:embed="rId2" cstate="print"/>
          <a:srcRect/>
          <a:stretch>
            <a:fillRect/>
          </a:stretch>
        </p:blipFill>
        <p:spPr bwMode="auto">
          <a:xfrm>
            <a:off x="381000" y="1676400"/>
            <a:ext cx="5713228" cy="47244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45</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Identify test oracles </a:t>
            </a:r>
            <a:endParaRPr lang="en-US" dirty="0"/>
          </a:p>
        </p:txBody>
      </p:sp>
      <p:sp>
        <p:nvSpPr>
          <p:cNvPr id="5" name="Slide Number Placeholder 4"/>
          <p:cNvSpPr>
            <a:spLocks noGrp="1"/>
          </p:cNvSpPr>
          <p:nvPr>
            <p:ph type="sldNum" sz="quarter" idx="11"/>
          </p:nvPr>
        </p:nvSpPr>
        <p:spPr/>
        <p:txBody>
          <a:bodyPr>
            <a:normAutofit/>
          </a:bodyPr>
          <a:lstStyle/>
          <a:p>
            <a:fld id="{7A7308B0-0963-4AF8-8229-9EF293A0BECF}" type="slidenum">
              <a:rPr lang="en-US" smtClean="0"/>
              <a:pPr/>
              <a:t>46</a:t>
            </a:fld>
            <a:endParaRPr lang="en-US" dirty="0"/>
          </a:p>
        </p:txBody>
      </p:sp>
      <p:sp>
        <p:nvSpPr>
          <p:cNvPr id="6" name="Picture Placeholder 5"/>
          <p:cNvSpPr>
            <a:spLocks noGrp="1"/>
          </p:cNvSpPr>
          <p:nvPr>
            <p:ph type="pic" idx="1"/>
          </p:nvPr>
        </p:nvSpPr>
        <p:spPr/>
      </p:sp>
      <p:sp>
        <p:nvSpPr>
          <p:cNvPr id="8" name="Rectangle 7"/>
          <p:cNvSpPr/>
          <p:nvPr/>
        </p:nvSpPr>
        <p:spPr>
          <a:xfrm rot="19976367">
            <a:off x="1490534" y="1747043"/>
            <a:ext cx="723265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Exercise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40962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descr="C:\Users\MichaelDKelly\Documents\Developer Town\ASPE\Testing Fundamentals\iStockPhoto\iStock_000006712347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34000" y="4329952"/>
            <a:ext cx="3810000" cy="2528047"/>
          </a:xfrm>
          <a:prstGeom prst="rect">
            <a:avLst/>
          </a:prstGeom>
          <a:noFill/>
        </p:spPr>
      </p:pic>
      <p:sp>
        <p:nvSpPr>
          <p:cNvPr id="2" name="Title 1"/>
          <p:cNvSpPr>
            <a:spLocks noGrp="1"/>
          </p:cNvSpPr>
          <p:nvPr>
            <p:ph type="title"/>
          </p:nvPr>
        </p:nvSpPr>
        <p:spPr/>
        <p:txBody>
          <a:bodyPr>
            <a:noAutofit/>
          </a:bodyPr>
          <a:lstStyle/>
          <a:p>
            <a:pPr marL="342900" lvl="0" indent="-342900">
              <a:spcBef>
                <a:spcPct val="20000"/>
              </a:spcBef>
              <a:defRPr/>
            </a:pPr>
            <a:r>
              <a:rPr lang="en-US" sz="4000" dirty="0"/>
              <a:t>Universal Testing </a:t>
            </a:r>
            <a:r>
              <a:rPr lang="en-US" sz="4000" dirty="0" smtClean="0"/>
              <a:t>Method v2.0</a:t>
            </a:r>
            <a:endParaRPr lang="en-US" sz="4000" dirty="0"/>
          </a:p>
        </p:txBody>
      </p:sp>
      <p:sp>
        <p:nvSpPr>
          <p:cNvPr id="8" name="Text Placeholder 7"/>
          <p:cNvSpPr>
            <a:spLocks noGrp="1"/>
          </p:cNvSpPr>
          <p:nvPr>
            <p:ph type="body" idx="2"/>
          </p:nvPr>
        </p:nvSpPr>
        <p:spPr>
          <a:xfrm>
            <a:off x="457200" y="1600200"/>
            <a:ext cx="3505200" cy="4525963"/>
          </a:xfrm>
        </p:spPr>
        <p:txBody>
          <a:bodyPr>
            <a:noAutofit/>
          </a:bodyPr>
          <a:lstStyle/>
          <a:p>
            <a:pPr marL="514350" lvl="0" indent="-514350">
              <a:spcBef>
                <a:spcPts val="1200"/>
              </a:spcBef>
              <a:buClr>
                <a:schemeClr val="bg1"/>
              </a:buClr>
              <a:buSzPct val="100000"/>
              <a:buFont typeface="+mj-lt"/>
              <a:buAutoNum type="arabicPeriod"/>
              <a:defRPr/>
            </a:pPr>
            <a:r>
              <a:rPr lang="en-US" sz="1400" dirty="0" smtClean="0"/>
              <a:t>Model </a:t>
            </a:r>
            <a:r>
              <a:rPr lang="en-US" sz="1400" dirty="0"/>
              <a:t>the test space.</a:t>
            </a:r>
          </a:p>
          <a:p>
            <a:pPr marL="514350" lvl="0" indent="-514350">
              <a:spcBef>
                <a:spcPts val="1200"/>
              </a:spcBef>
              <a:buClr>
                <a:schemeClr val="bg1"/>
              </a:buClr>
              <a:buSzPct val="100000"/>
              <a:buFont typeface="+mj-lt"/>
              <a:buAutoNum type="arabicPeriod"/>
              <a:defRPr/>
            </a:pPr>
            <a:r>
              <a:rPr lang="en-US" sz="1400" dirty="0"/>
              <a:t>Determine coverage.</a:t>
            </a:r>
          </a:p>
          <a:p>
            <a:pPr marL="514350" lvl="0" indent="-514350">
              <a:spcBef>
                <a:spcPts val="1200"/>
              </a:spcBef>
              <a:buClr>
                <a:schemeClr val="bg1"/>
              </a:buClr>
              <a:buSzPct val="100000"/>
              <a:buFont typeface="+mj-lt"/>
              <a:buAutoNum type="arabicPeriod"/>
              <a:defRPr/>
            </a:pPr>
            <a:r>
              <a:rPr lang="en-US" sz="1400" dirty="0"/>
              <a:t>Determine oracles.</a:t>
            </a:r>
          </a:p>
          <a:p>
            <a:pPr marL="514350" lvl="0" indent="-514350">
              <a:spcBef>
                <a:spcPts val="1200"/>
              </a:spcBef>
              <a:buClr>
                <a:schemeClr val="bg1"/>
              </a:buClr>
              <a:buSzPct val="100000"/>
              <a:buFont typeface="+mj-lt"/>
              <a:buAutoNum type="arabicPeriod"/>
              <a:defRPr/>
            </a:pPr>
            <a:r>
              <a:rPr lang="en-US" sz="1400" b="1" dirty="0"/>
              <a:t>Determine test procedures.</a:t>
            </a:r>
          </a:p>
          <a:p>
            <a:pPr marL="514350" lvl="0" indent="-514350">
              <a:spcBef>
                <a:spcPts val="1200"/>
              </a:spcBef>
              <a:buClr>
                <a:schemeClr val="bg1"/>
              </a:buClr>
              <a:buSzPct val="100000"/>
              <a:buFont typeface="+mj-lt"/>
              <a:buAutoNum type="arabicPeriod"/>
              <a:defRPr/>
            </a:pPr>
            <a:r>
              <a:rPr lang="en-US" sz="1400" dirty="0"/>
              <a:t>Configure the test system.</a:t>
            </a:r>
          </a:p>
          <a:p>
            <a:pPr marL="514350" lvl="0" indent="-514350">
              <a:spcBef>
                <a:spcPts val="1200"/>
              </a:spcBef>
              <a:buClr>
                <a:schemeClr val="bg1"/>
              </a:buClr>
              <a:buSzPct val="100000"/>
              <a:buFont typeface="+mj-lt"/>
              <a:buAutoNum type="arabicPeriod"/>
              <a:defRPr/>
            </a:pPr>
            <a:r>
              <a:rPr lang="en-US" sz="1400" dirty="0"/>
              <a:t>Operate the test system.</a:t>
            </a:r>
          </a:p>
          <a:p>
            <a:pPr marL="514350" lvl="0" indent="-514350">
              <a:spcBef>
                <a:spcPts val="1200"/>
              </a:spcBef>
              <a:buClr>
                <a:schemeClr val="bg1"/>
              </a:buClr>
              <a:buSzPct val="100000"/>
              <a:buFont typeface="+mj-lt"/>
              <a:buAutoNum type="arabicPeriod"/>
              <a:defRPr/>
            </a:pPr>
            <a:r>
              <a:rPr lang="en-US" sz="1400" dirty="0"/>
              <a:t>Observe the test system. </a:t>
            </a:r>
          </a:p>
          <a:p>
            <a:pPr marL="514350" lvl="0" indent="-514350">
              <a:spcBef>
                <a:spcPts val="1200"/>
              </a:spcBef>
              <a:buClr>
                <a:schemeClr val="bg1"/>
              </a:buClr>
              <a:buSzPct val="100000"/>
              <a:buFont typeface="+mj-lt"/>
              <a:buAutoNum type="arabicPeriod"/>
              <a:defRPr/>
            </a:pPr>
            <a:r>
              <a:rPr lang="en-US" sz="1400" dirty="0"/>
              <a:t>Evaluate the test results.</a:t>
            </a:r>
          </a:p>
          <a:p>
            <a:pPr marL="514350" lvl="0" indent="-514350">
              <a:spcBef>
                <a:spcPts val="1200"/>
              </a:spcBef>
              <a:buClr>
                <a:schemeClr val="bg1"/>
              </a:buClr>
              <a:buSzPct val="100000"/>
              <a:buFont typeface="+mj-lt"/>
              <a:buAutoNum type="arabicPeriod"/>
              <a:defRPr/>
            </a:pPr>
            <a:r>
              <a:rPr lang="en-US" sz="1400" dirty="0"/>
              <a:t>Report test results.</a:t>
            </a:r>
          </a:p>
          <a:p>
            <a:pPr>
              <a:spcBef>
                <a:spcPts val="1200"/>
              </a:spcBef>
              <a:buClr>
                <a:schemeClr val="bg1"/>
              </a:buClr>
              <a:buSzPct val="100000"/>
            </a:pPr>
            <a:endParaRPr lang="en-US" sz="1400" dirty="0"/>
          </a:p>
        </p:txBody>
      </p:sp>
      <p:sp>
        <p:nvSpPr>
          <p:cNvPr id="7" name="Content Placeholder 6"/>
          <p:cNvSpPr>
            <a:spLocks noGrp="1"/>
          </p:cNvSpPr>
          <p:nvPr>
            <p:ph sz="quarter" idx="1"/>
          </p:nvPr>
        </p:nvSpPr>
        <p:spPr>
          <a:xfrm>
            <a:off x="4038600" y="1600200"/>
            <a:ext cx="4724400" cy="4525963"/>
          </a:xfrm>
        </p:spPr>
        <p:txBody>
          <a:bodyPr>
            <a:normAutofit/>
          </a:bodyPr>
          <a:lstStyle/>
          <a:p>
            <a:pPr marL="514350" indent="-514350"/>
            <a:r>
              <a:rPr lang="en-US" sz="2700" dirty="0" smtClean="0"/>
              <a:t>Establishing procedures for better control of experimental conditions. </a:t>
            </a:r>
          </a:p>
          <a:p>
            <a:pPr marL="514350" indent="-514350"/>
            <a:r>
              <a:rPr lang="en-US" sz="2700" dirty="0" smtClean="0"/>
              <a:t>Establishing procedures for rigorous observations.</a:t>
            </a:r>
          </a:p>
        </p:txBody>
      </p:sp>
      <p:sp>
        <p:nvSpPr>
          <p:cNvPr id="12" name="Text Placeholder 9"/>
          <p:cNvSpPr txBox="1">
            <a:spLocks/>
          </p:cNvSpPr>
          <p:nvPr/>
        </p:nvSpPr>
        <p:spPr>
          <a:xfrm>
            <a:off x="9448800" y="198438"/>
            <a:ext cx="4041775"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Content Placeholder 10"/>
          <p:cNvSpPr txBox="1">
            <a:spLocks/>
          </p:cNvSpPr>
          <p:nvPr/>
        </p:nvSpPr>
        <p:spPr>
          <a:xfrm>
            <a:off x="9448800" y="914400"/>
            <a:ext cx="4041775" cy="4983163"/>
          </a:xfrm>
          <a:prstGeom prst="rect">
            <a:avLst/>
          </a:prstGeom>
        </p:spPr>
        <p:txBody>
          <a:bodyPr>
            <a:norm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Oval 9"/>
          <p:cNvSpPr/>
          <p:nvPr/>
        </p:nvSpPr>
        <p:spPr>
          <a:xfrm>
            <a:off x="228600" y="3048000"/>
            <a:ext cx="3429000" cy="533400"/>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Slide Number Placeholder 10"/>
          <p:cNvSpPr>
            <a:spLocks noGrp="1"/>
          </p:cNvSpPr>
          <p:nvPr>
            <p:ph type="sldNum" sz="quarter" idx="12"/>
          </p:nvPr>
        </p:nvSpPr>
        <p:spPr/>
        <p:txBody>
          <a:bodyPr>
            <a:normAutofit fontScale="85000" lnSpcReduction="20000"/>
          </a:bodyPr>
          <a:lstStyle/>
          <a:p>
            <a:fld id="{7A7308B0-0963-4AF8-8229-9EF293A0BECF}" type="slidenum">
              <a:rPr lang="en-US" smtClean="0"/>
              <a:pPr/>
              <a:t>47</a:t>
            </a:fld>
            <a:endParaRPr lang="en-US" dirty="0"/>
          </a:p>
        </p:txBody>
      </p:sp>
      <p:sp>
        <p:nvSpPr>
          <p:cNvPr id="16" name="Footer Placeholder 15"/>
          <p:cNvSpPr>
            <a:spLocks noGrp="1"/>
          </p:cNvSpPr>
          <p:nvPr>
            <p:ph type="ftr" sz="quarter" idx="4294967295"/>
          </p:nvPr>
        </p:nvSpPr>
        <p:spPr>
          <a:xfrm>
            <a:off x="609600" y="6477000"/>
            <a:ext cx="5421083" cy="365125"/>
          </a:xfrm>
        </p:spPr>
        <p:txBody>
          <a:bodyPr/>
          <a:lstStyle/>
          <a:p>
            <a:endParaRPr lang="en-US" dirty="0"/>
          </a:p>
        </p:txBody>
      </p:sp>
      <p:sp>
        <p:nvSpPr>
          <p:cNvPr id="17" name="TextBox 16"/>
          <p:cNvSpPr txBox="1"/>
          <p:nvPr/>
        </p:nvSpPr>
        <p:spPr>
          <a:xfrm>
            <a:off x="457200" y="6197025"/>
            <a:ext cx="3429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a:t>
            </a:r>
            <a:r>
              <a:rPr lang="en-US" sz="1400" i="1" dirty="0" smtClean="0"/>
              <a:t>Rapid Software Testing</a:t>
            </a:r>
            <a:r>
              <a:rPr lang="en-US" sz="1400" dirty="0" smtClean="0"/>
              <a:t>” v2.1 by James Bach</a:t>
            </a:r>
            <a:r>
              <a:rPr lang="en-US" sz="1400" baseline="0" dirty="0" smtClean="0"/>
              <a:t> and Michael Bolton</a:t>
            </a:r>
            <a:endParaRPr lang="en-US" sz="1400" dirty="0" smtClean="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 test procedure?</a:t>
            </a:r>
            <a:endParaRPr lang="en-US" dirty="0"/>
          </a:p>
        </p:txBody>
      </p:sp>
      <p:sp>
        <p:nvSpPr>
          <p:cNvPr id="3" name="Content Placeholder 2"/>
          <p:cNvSpPr>
            <a:spLocks noGrp="1"/>
          </p:cNvSpPr>
          <p:nvPr>
            <p:ph sz="quarter" idx="1"/>
          </p:nvPr>
        </p:nvSpPr>
        <p:spPr/>
        <p:txBody>
          <a:bodyPr>
            <a:normAutofit/>
          </a:bodyPr>
          <a:lstStyle/>
          <a:p>
            <a:r>
              <a:rPr lang="en-US" dirty="0" smtClean="0"/>
              <a:t>A test procedure is simply the instructions for setting up a test, how to execute the test, and for how to evaluate the results. </a:t>
            </a:r>
          </a:p>
          <a:p>
            <a:r>
              <a:rPr lang="en-US" dirty="0" smtClean="0"/>
              <a:t>Like a model, a procedure can be informal or formal. </a:t>
            </a:r>
          </a:p>
          <a:p>
            <a:r>
              <a:rPr lang="en-US" dirty="0" smtClean="0"/>
              <a:t>Test procedures for functional testing tend to be fairly straightforward. Sometimes they can be much more complex and involved. </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48</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Where do we use procedures?</a:t>
            </a:r>
            <a:endParaRPr lang="en-US" dirty="0"/>
          </a:p>
        </p:txBody>
      </p:sp>
      <p:sp>
        <p:nvSpPr>
          <p:cNvPr id="6" name="Content Placeholder 5"/>
          <p:cNvSpPr>
            <a:spLocks noGrp="1"/>
          </p:cNvSpPr>
          <p:nvPr>
            <p:ph sz="quarter" idx="1"/>
          </p:nvPr>
        </p:nvSpPr>
        <p:spPr>
          <a:xfrm>
            <a:off x="457200" y="1524000"/>
            <a:ext cx="8229600" cy="4525963"/>
          </a:xfrm>
        </p:spPr>
        <p:txBody>
          <a:bodyPr>
            <a:noAutofit/>
          </a:bodyPr>
          <a:lstStyle/>
          <a:p>
            <a:pPr>
              <a:buNone/>
            </a:pPr>
            <a:r>
              <a:rPr lang="en-US" sz="2200" dirty="0" smtClean="0"/>
              <a:t>Examples:</a:t>
            </a:r>
          </a:p>
          <a:p>
            <a:r>
              <a:rPr lang="en-US" sz="2200" dirty="0" smtClean="0"/>
              <a:t>The process of logging test results using a central test management tool like IBM Rational TestManager or HP Mercury TestDirector</a:t>
            </a:r>
          </a:p>
          <a:p>
            <a:r>
              <a:rPr lang="en-US" sz="2200" dirty="0" smtClean="0"/>
              <a:t>The process of managing and reporting results in session based test management</a:t>
            </a:r>
          </a:p>
          <a:p>
            <a:r>
              <a:rPr lang="en-US" sz="2200" dirty="0" smtClean="0"/>
              <a:t>Standards for where to place transaction timers, verification points, and naming conventions performance and automated scripts</a:t>
            </a:r>
          </a:p>
          <a:p>
            <a:r>
              <a:rPr lang="en-US" sz="2200" dirty="0" smtClean="0"/>
              <a:t>Process for gathering information on user interaction with the system during a formal usability testing session (video recording, desktop recording, interviews and surveys, etc…)</a:t>
            </a:r>
          </a:p>
          <a:p>
            <a:r>
              <a:rPr lang="en-US" sz="2200" dirty="0" smtClean="0"/>
              <a:t>Who to notify within the organization before you start your security testing</a:t>
            </a:r>
            <a:endParaRPr lang="en-US" sz="2200" dirty="0"/>
          </a:p>
        </p:txBody>
      </p:sp>
      <p:sp>
        <p:nvSpPr>
          <p:cNvPr id="9" name="Slide Number Placeholder 8"/>
          <p:cNvSpPr>
            <a:spLocks noGrp="1"/>
          </p:cNvSpPr>
          <p:nvPr>
            <p:ph type="sldNum" sz="quarter" idx="12"/>
          </p:nvPr>
        </p:nvSpPr>
        <p:spPr/>
        <p:txBody>
          <a:bodyPr>
            <a:normAutofit fontScale="85000" lnSpcReduction="20000"/>
          </a:bodyPr>
          <a:lstStyle/>
          <a:p>
            <a:fld id="{7A7308B0-0963-4AF8-8229-9EF293A0BECF}" type="slidenum">
              <a:rPr lang="en-US" smtClean="0"/>
              <a:pPr/>
              <a:t>49</a:t>
            </a:fld>
            <a:endParaRPr lang="en-US" dirty="0"/>
          </a:p>
        </p:txBody>
      </p:sp>
      <p:sp>
        <p:nvSpPr>
          <p:cNvPr id="10" name="Footer Placeholder 9"/>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What to test and how to test.</a:t>
            </a:r>
            <a:endParaRPr lang="en-US" dirty="0"/>
          </a:p>
        </p:txBody>
      </p:sp>
      <p:sp>
        <p:nvSpPr>
          <p:cNvPr id="6" name="Slide Number Placeholder 5"/>
          <p:cNvSpPr>
            <a:spLocks noGrp="1"/>
          </p:cNvSpPr>
          <p:nvPr>
            <p:ph type="sldNum" sz="quarter" idx="11"/>
          </p:nvPr>
        </p:nvSpPr>
        <p:spPr/>
        <p:txBody>
          <a:bodyPr/>
          <a:lstStyle/>
          <a:p>
            <a:fld id="{7A7308B0-0963-4AF8-8229-9EF293A0BECF}" type="slidenum">
              <a:rPr lang="en-US" smtClean="0"/>
              <a:pPr/>
              <a:t>5</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How would you load test the following?</a:t>
            </a:r>
            <a:endParaRPr lang="en-US" sz="3600" i="1" dirty="0"/>
          </a:p>
        </p:txBody>
      </p:sp>
      <p:pic>
        <p:nvPicPr>
          <p:cNvPr id="5" name="Picture 2"/>
          <p:cNvPicPr>
            <a:picLocks noChangeAspect="1" noChangeArrowheads="1"/>
          </p:cNvPicPr>
          <p:nvPr/>
        </p:nvPicPr>
        <p:blipFill>
          <a:blip r:embed="rId2" cstate="print"/>
          <a:srcRect/>
          <a:stretch>
            <a:fillRect/>
          </a:stretch>
        </p:blipFill>
        <p:spPr bwMode="auto">
          <a:xfrm>
            <a:off x="457200" y="1752600"/>
            <a:ext cx="8229600" cy="361022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50</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answer…</a:t>
            </a:r>
            <a:endParaRPr lang="en-US" dirty="0"/>
          </a:p>
        </p:txBody>
      </p:sp>
      <p:sp>
        <p:nvSpPr>
          <p:cNvPr id="3" name="Content Placeholder 2"/>
          <p:cNvSpPr>
            <a:spLocks noGrp="1"/>
          </p:cNvSpPr>
          <p:nvPr>
            <p:ph sz="quarter" idx="1"/>
          </p:nvPr>
        </p:nvSpPr>
        <p:spPr>
          <a:xfrm>
            <a:off x="457200" y="1493837"/>
            <a:ext cx="8229600" cy="4525963"/>
          </a:xfrm>
        </p:spPr>
        <p:txBody>
          <a:bodyPr>
            <a:noAutofit/>
          </a:bodyPr>
          <a:lstStyle/>
          <a:p>
            <a:pPr>
              <a:buNone/>
            </a:pPr>
            <a:r>
              <a:rPr lang="en-US" sz="1200" b="1" dirty="0" smtClean="0"/>
              <a:t>Test Setup: </a:t>
            </a:r>
          </a:p>
          <a:p>
            <a:r>
              <a:rPr lang="en-US" sz="1200" dirty="0" smtClean="0"/>
              <a:t>Tool identification (HP LoadRunner, OpenSTA, SoapUI, etc…) </a:t>
            </a:r>
          </a:p>
          <a:p>
            <a:r>
              <a:rPr lang="en-US" sz="1200" dirty="0" smtClean="0"/>
              <a:t>Process for developing and managing assets (settings for recording scripts, coding standards, source control procedures, etc…) </a:t>
            </a:r>
          </a:p>
          <a:p>
            <a:r>
              <a:rPr lang="en-US" sz="1200" dirty="0" smtClean="0"/>
              <a:t>Process for uncovering requirements and scenarios: (identification of users, identification of user execution percentages, determining functional scope, etc…)</a:t>
            </a:r>
          </a:p>
          <a:p>
            <a:r>
              <a:rPr lang="en-US" sz="1200" dirty="0" smtClean="0"/>
              <a:t>Process for identification of preconditions  (logging levels, system/application state, data, configurations, etc…)</a:t>
            </a:r>
          </a:p>
          <a:p>
            <a:pPr>
              <a:buNone/>
            </a:pPr>
            <a:r>
              <a:rPr lang="en-US" sz="1200" b="1" dirty="0" smtClean="0"/>
              <a:t>Test Execution: </a:t>
            </a:r>
          </a:p>
          <a:p>
            <a:r>
              <a:rPr lang="en-US" sz="1200" dirty="0" smtClean="0"/>
              <a:t>Scheduling controllers and environments </a:t>
            </a:r>
          </a:p>
          <a:p>
            <a:r>
              <a:rPr lang="en-US" sz="1200" dirty="0" smtClean="0"/>
              <a:t>Coordinating monitoring (servers, databases, network, runtimes, etc…)</a:t>
            </a:r>
          </a:p>
          <a:p>
            <a:r>
              <a:rPr lang="en-US" sz="1200" dirty="0" smtClean="0"/>
              <a:t>Coordinating concurrent test activities (manual tests, other tools, etc…)</a:t>
            </a:r>
          </a:p>
          <a:p>
            <a:r>
              <a:rPr lang="en-US" sz="1200" dirty="0" smtClean="0"/>
              <a:t>How tests are conducted (email notifications, call-in numbers, emergency paging / on-call resources, etc…) </a:t>
            </a:r>
          </a:p>
          <a:p>
            <a:pPr>
              <a:buNone/>
            </a:pPr>
            <a:r>
              <a:rPr lang="en-US" sz="1200" b="1" dirty="0" smtClean="0"/>
              <a:t>Evaluating Results: </a:t>
            </a:r>
          </a:p>
          <a:p>
            <a:r>
              <a:rPr lang="en-US" sz="1200" dirty="0" smtClean="0"/>
              <a:t>Where to find results (test logs, application logs, databases, other systems, etc…) </a:t>
            </a:r>
          </a:p>
          <a:p>
            <a:r>
              <a:rPr lang="en-US" sz="1200" dirty="0" smtClean="0"/>
              <a:t>Process for logging issues (tools, required information, etc…) </a:t>
            </a:r>
          </a:p>
          <a:p>
            <a:r>
              <a:rPr lang="en-US" sz="1200" dirty="0" smtClean="0"/>
              <a:t>Results documentation templates and guidance for interpreting results  </a:t>
            </a:r>
          </a:p>
          <a:p>
            <a:r>
              <a:rPr lang="en-US" sz="1200" dirty="0" smtClean="0"/>
              <a:t>When to hold results review meetings and guidance on whom to invite </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51</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descr="C:\Users\MichaelDKelly\Documents\Developer Town\ASPE\Testing Fundamentals\iStockPhoto\iStock_000013476754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30343" y="3657600"/>
            <a:ext cx="4328058" cy="3200400"/>
          </a:xfrm>
          <a:prstGeom prst="rect">
            <a:avLst/>
          </a:prstGeom>
          <a:noFill/>
        </p:spPr>
      </p:pic>
      <p:sp>
        <p:nvSpPr>
          <p:cNvPr id="2" name="Title 1"/>
          <p:cNvSpPr>
            <a:spLocks noGrp="1"/>
          </p:cNvSpPr>
          <p:nvPr>
            <p:ph type="title"/>
          </p:nvPr>
        </p:nvSpPr>
        <p:spPr/>
        <p:txBody>
          <a:bodyPr>
            <a:noAutofit/>
          </a:bodyPr>
          <a:lstStyle/>
          <a:p>
            <a:pPr marL="342900" lvl="0" indent="-342900">
              <a:spcBef>
                <a:spcPct val="20000"/>
              </a:spcBef>
              <a:defRPr/>
            </a:pPr>
            <a:r>
              <a:rPr lang="en-US" sz="4000" dirty="0"/>
              <a:t>Universal Testing </a:t>
            </a:r>
            <a:r>
              <a:rPr lang="en-US" sz="4000" dirty="0" smtClean="0"/>
              <a:t>Method v2.0</a:t>
            </a:r>
            <a:endParaRPr lang="en-US" sz="4000" dirty="0"/>
          </a:p>
        </p:txBody>
      </p:sp>
      <p:sp>
        <p:nvSpPr>
          <p:cNvPr id="8" name="Text Placeholder 7"/>
          <p:cNvSpPr>
            <a:spLocks noGrp="1"/>
          </p:cNvSpPr>
          <p:nvPr>
            <p:ph type="body" idx="2"/>
          </p:nvPr>
        </p:nvSpPr>
        <p:spPr>
          <a:xfrm>
            <a:off x="457200" y="1600200"/>
            <a:ext cx="3505200" cy="4525963"/>
          </a:xfrm>
        </p:spPr>
        <p:txBody>
          <a:bodyPr>
            <a:noAutofit/>
          </a:bodyPr>
          <a:lstStyle/>
          <a:p>
            <a:pPr marL="514350" lvl="0" indent="-514350">
              <a:spcBef>
                <a:spcPts val="1200"/>
              </a:spcBef>
              <a:buClr>
                <a:schemeClr val="bg1"/>
              </a:buClr>
              <a:buSzPct val="100000"/>
              <a:buFont typeface="+mj-lt"/>
              <a:buAutoNum type="arabicPeriod"/>
              <a:defRPr/>
            </a:pPr>
            <a:r>
              <a:rPr lang="en-US" sz="1400" dirty="0" smtClean="0"/>
              <a:t>Model </a:t>
            </a:r>
            <a:r>
              <a:rPr lang="en-US" sz="1400" dirty="0"/>
              <a:t>the test space.</a:t>
            </a:r>
          </a:p>
          <a:p>
            <a:pPr marL="514350" lvl="0" indent="-514350">
              <a:spcBef>
                <a:spcPts val="1200"/>
              </a:spcBef>
              <a:buClr>
                <a:schemeClr val="bg1"/>
              </a:buClr>
              <a:buSzPct val="100000"/>
              <a:buFont typeface="+mj-lt"/>
              <a:buAutoNum type="arabicPeriod"/>
              <a:defRPr/>
            </a:pPr>
            <a:r>
              <a:rPr lang="en-US" sz="1400" dirty="0"/>
              <a:t>Determine coverage.</a:t>
            </a:r>
          </a:p>
          <a:p>
            <a:pPr marL="514350" lvl="0" indent="-514350">
              <a:spcBef>
                <a:spcPts val="1200"/>
              </a:spcBef>
              <a:buClr>
                <a:schemeClr val="bg1"/>
              </a:buClr>
              <a:buSzPct val="100000"/>
              <a:buFont typeface="+mj-lt"/>
              <a:buAutoNum type="arabicPeriod"/>
              <a:defRPr/>
            </a:pPr>
            <a:r>
              <a:rPr lang="en-US" sz="1400" dirty="0"/>
              <a:t>Determine oracles.</a:t>
            </a:r>
          </a:p>
          <a:p>
            <a:pPr marL="514350" lvl="0" indent="-514350">
              <a:spcBef>
                <a:spcPts val="1200"/>
              </a:spcBef>
              <a:buClr>
                <a:schemeClr val="bg1"/>
              </a:buClr>
              <a:buSzPct val="100000"/>
              <a:buFont typeface="+mj-lt"/>
              <a:buAutoNum type="arabicPeriod"/>
              <a:defRPr/>
            </a:pPr>
            <a:r>
              <a:rPr lang="en-US" sz="1400" dirty="0"/>
              <a:t>Determine test procedures.</a:t>
            </a:r>
          </a:p>
          <a:p>
            <a:pPr marL="514350" lvl="0" indent="-514350">
              <a:spcBef>
                <a:spcPts val="1200"/>
              </a:spcBef>
              <a:buClr>
                <a:schemeClr val="bg1"/>
              </a:buClr>
              <a:buSzPct val="100000"/>
              <a:buFont typeface="+mj-lt"/>
              <a:buAutoNum type="arabicPeriod"/>
              <a:defRPr/>
            </a:pPr>
            <a:r>
              <a:rPr lang="en-US" sz="1400" b="1" dirty="0"/>
              <a:t>Configure the test system.</a:t>
            </a:r>
          </a:p>
          <a:p>
            <a:pPr marL="514350" lvl="0" indent="-514350">
              <a:spcBef>
                <a:spcPts val="1200"/>
              </a:spcBef>
              <a:buClr>
                <a:schemeClr val="bg1"/>
              </a:buClr>
              <a:buSzPct val="100000"/>
              <a:buFont typeface="+mj-lt"/>
              <a:buAutoNum type="arabicPeriod"/>
              <a:defRPr/>
            </a:pPr>
            <a:r>
              <a:rPr lang="en-US" sz="1400" dirty="0"/>
              <a:t>Operate the test system.</a:t>
            </a:r>
          </a:p>
          <a:p>
            <a:pPr marL="514350" lvl="0" indent="-514350">
              <a:spcBef>
                <a:spcPts val="1200"/>
              </a:spcBef>
              <a:buClr>
                <a:schemeClr val="bg1"/>
              </a:buClr>
              <a:buSzPct val="100000"/>
              <a:buFont typeface="+mj-lt"/>
              <a:buAutoNum type="arabicPeriod"/>
              <a:defRPr/>
            </a:pPr>
            <a:r>
              <a:rPr lang="en-US" sz="1400" dirty="0"/>
              <a:t>Observe the test system. </a:t>
            </a:r>
          </a:p>
          <a:p>
            <a:pPr marL="514350" lvl="0" indent="-514350">
              <a:spcBef>
                <a:spcPts val="1200"/>
              </a:spcBef>
              <a:buClr>
                <a:schemeClr val="bg1"/>
              </a:buClr>
              <a:buSzPct val="100000"/>
              <a:buFont typeface="+mj-lt"/>
              <a:buAutoNum type="arabicPeriod"/>
              <a:defRPr/>
            </a:pPr>
            <a:r>
              <a:rPr lang="en-US" sz="1400" dirty="0"/>
              <a:t>Evaluate the test results.</a:t>
            </a:r>
          </a:p>
          <a:p>
            <a:pPr marL="514350" lvl="0" indent="-514350">
              <a:spcBef>
                <a:spcPts val="1200"/>
              </a:spcBef>
              <a:buClr>
                <a:schemeClr val="bg1"/>
              </a:buClr>
              <a:buSzPct val="100000"/>
              <a:buFont typeface="+mj-lt"/>
              <a:buAutoNum type="arabicPeriod"/>
              <a:defRPr/>
            </a:pPr>
            <a:r>
              <a:rPr lang="en-US" sz="1400" dirty="0"/>
              <a:t>Report test results.</a:t>
            </a:r>
          </a:p>
          <a:p>
            <a:pPr>
              <a:spcBef>
                <a:spcPts val="1200"/>
              </a:spcBef>
              <a:buClr>
                <a:schemeClr val="bg1"/>
              </a:buClr>
              <a:buSzPct val="100000"/>
            </a:pPr>
            <a:endParaRPr lang="en-US" sz="1400" dirty="0"/>
          </a:p>
        </p:txBody>
      </p:sp>
      <p:sp>
        <p:nvSpPr>
          <p:cNvPr id="7" name="Content Placeholder 6"/>
          <p:cNvSpPr>
            <a:spLocks noGrp="1"/>
          </p:cNvSpPr>
          <p:nvPr>
            <p:ph sz="quarter" idx="1"/>
          </p:nvPr>
        </p:nvSpPr>
        <p:spPr>
          <a:xfrm>
            <a:off x="4038600" y="1600199"/>
            <a:ext cx="4876800" cy="3352801"/>
          </a:xfrm>
        </p:spPr>
        <p:txBody>
          <a:bodyPr>
            <a:noAutofit/>
          </a:bodyPr>
          <a:lstStyle/>
          <a:p>
            <a:r>
              <a:rPr lang="en-US" sz="2400" dirty="0" smtClean="0"/>
              <a:t>Configuring the test system is where you ensure you have everything you need to support your testing. </a:t>
            </a:r>
          </a:p>
        </p:txBody>
      </p:sp>
      <p:sp>
        <p:nvSpPr>
          <p:cNvPr id="12" name="Text Placeholder 9"/>
          <p:cNvSpPr txBox="1">
            <a:spLocks/>
          </p:cNvSpPr>
          <p:nvPr/>
        </p:nvSpPr>
        <p:spPr>
          <a:xfrm>
            <a:off x="9448800" y="198438"/>
            <a:ext cx="4041775"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Oval 9"/>
          <p:cNvSpPr/>
          <p:nvPr/>
        </p:nvSpPr>
        <p:spPr>
          <a:xfrm>
            <a:off x="228600" y="3581400"/>
            <a:ext cx="3429000" cy="533400"/>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Slide Number Placeholder 14"/>
          <p:cNvSpPr>
            <a:spLocks noGrp="1"/>
          </p:cNvSpPr>
          <p:nvPr>
            <p:ph type="sldNum" sz="quarter" idx="12"/>
          </p:nvPr>
        </p:nvSpPr>
        <p:spPr/>
        <p:txBody>
          <a:bodyPr>
            <a:normAutofit fontScale="85000" lnSpcReduction="20000"/>
          </a:bodyPr>
          <a:lstStyle/>
          <a:p>
            <a:fld id="{7A7308B0-0963-4AF8-8229-9EF293A0BECF}" type="slidenum">
              <a:rPr lang="en-US" smtClean="0"/>
              <a:pPr/>
              <a:t>52</a:t>
            </a:fld>
            <a:endParaRPr lang="en-US" dirty="0"/>
          </a:p>
        </p:txBody>
      </p:sp>
      <p:sp>
        <p:nvSpPr>
          <p:cNvPr id="16" name="Footer Placeholder 15"/>
          <p:cNvSpPr>
            <a:spLocks noGrp="1"/>
          </p:cNvSpPr>
          <p:nvPr>
            <p:ph type="ftr" sz="quarter" idx="4294967295"/>
          </p:nvPr>
        </p:nvSpPr>
        <p:spPr>
          <a:xfrm>
            <a:off x="609600" y="6477000"/>
            <a:ext cx="5421083" cy="365125"/>
          </a:xfrm>
        </p:spPr>
        <p:txBody>
          <a:bodyPr/>
          <a:lstStyle/>
          <a:p>
            <a:endParaRPr lang="en-US" dirty="0"/>
          </a:p>
        </p:txBody>
      </p:sp>
      <p:sp>
        <p:nvSpPr>
          <p:cNvPr id="17" name="TextBox 16"/>
          <p:cNvSpPr txBox="1"/>
          <p:nvPr/>
        </p:nvSpPr>
        <p:spPr>
          <a:xfrm>
            <a:off x="457200" y="6197025"/>
            <a:ext cx="3429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a:t>
            </a:r>
            <a:r>
              <a:rPr lang="en-US" sz="1400" i="1" dirty="0" smtClean="0"/>
              <a:t>Rapid Software Testing</a:t>
            </a:r>
            <a:r>
              <a:rPr lang="en-US" sz="1400" dirty="0" smtClean="0"/>
              <a:t>” v2.1 by James Bach</a:t>
            </a:r>
            <a:r>
              <a:rPr lang="en-US" sz="1400" baseline="0" dirty="0" smtClean="0"/>
              <a:t> and Michael Bolton</a:t>
            </a:r>
            <a:endParaRPr lang="en-US" sz="1400" dirty="0" smtClean="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Configuring for testing</a:t>
            </a:r>
            <a:endParaRPr lang="en-US" dirty="0"/>
          </a:p>
        </p:txBody>
      </p:sp>
      <p:sp>
        <p:nvSpPr>
          <p:cNvPr id="6" name="Content Placeholder 5"/>
          <p:cNvSpPr>
            <a:spLocks noGrp="1"/>
          </p:cNvSpPr>
          <p:nvPr>
            <p:ph sz="quarter" idx="1"/>
          </p:nvPr>
        </p:nvSpPr>
        <p:spPr/>
        <p:txBody>
          <a:bodyPr>
            <a:noAutofit/>
          </a:bodyPr>
          <a:lstStyle/>
          <a:p>
            <a:r>
              <a:rPr lang="en-US" sz="2800" dirty="0" smtClean="0"/>
              <a:t>This can include installing or configuring any of the following:</a:t>
            </a:r>
          </a:p>
          <a:p>
            <a:pPr lvl="1"/>
            <a:r>
              <a:rPr lang="en-US" sz="2400" dirty="0" smtClean="0"/>
              <a:t>the application you are testing (proxies, servers, configuration settings, logs, etc…)</a:t>
            </a:r>
          </a:p>
          <a:p>
            <a:pPr lvl="1"/>
            <a:r>
              <a:rPr lang="en-US" sz="2400" dirty="0" smtClean="0"/>
              <a:t>applications for parallel testing (or other oracles)</a:t>
            </a:r>
          </a:p>
          <a:p>
            <a:pPr lvl="1"/>
            <a:r>
              <a:rPr lang="en-US" sz="2400" dirty="0" smtClean="0"/>
              <a:t>testing tools and scripting languages</a:t>
            </a:r>
          </a:p>
          <a:p>
            <a:pPr lvl="1"/>
            <a:r>
              <a:rPr lang="en-US" sz="2400" dirty="0" smtClean="0"/>
              <a:t>video or desktop recording tools</a:t>
            </a:r>
          </a:p>
          <a:p>
            <a:pPr lvl="1"/>
            <a:r>
              <a:rPr lang="en-US" sz="2400" dirty="0" smtClean="0"/>
              <a:t>setting up the </a:t>
            </a:r>
            <a:r>
              <a:rPr lang="en-US" sz="2400" i="1" dirty="0" smtClean="0"/>
              <a:t>your environment  </a:t>
            </a:r>
            <a:r>
              <a:rPr lang="en-US" sz="2400" dirty="0" smtClean="0"/>
              <a:t>(notepads, monitors, input methods, etc…)</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53</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Different than procedures?</a:t>
            </a:r>
            <a:endParaRPr lang="en-US" dirty="0"/>
          </a:p>
        </p:txBody>
      </p:sp>
      <p:sp>
        <p:nvSpPr>
          <p:cNvPr id="6" name="Content Placeholder 5"/>
          <p:cNvSpPr>
            <a:spLocks noGrp="1"/>
          </p:cNvSpPr>
          <p:nvPr>
            <p:ph sz="quarter" idx="1"/>
          </p:nvPr>
        </p:nvSpPr>
        <p:spPr/>
        <p:txBody>
          <a:bodyPr>
            <a:normAutofit/>
          </a:bodyPr>
          <a:lstStyle/>
          <a:p>
            <a:r>
              <a:rPr lang="en-US" dirty="0" smtClean="0"/>
              <a:t>Procedures are where you (and often your team) determine </a:t>
            </a:r>
            <a:r>
              <a:rPr lang="en-US" i="1" dirty="0" smtClean="0"/>
              <a:t>how</a:t>
            </a:r>
            <a:r>
              <a:rPr lang="en-US" dirty="0" smtClean="0"/>
              <a:t> you will configure the test system and your testing environment. </a:t>
            </a:r>
          </a:p>
          <a:p>
            <a:r>
              <a:rPr lang="en-US" dirty="0" smtClean="0"/>
              <a:t>This is where you actually do it: </a:t>
            </a:r>
          </a:p>
          <a:p>
            <a:pPr lvl="1"/>
            <a:r>
              <a:rPr lang="en-US" dirty="0" smtClean="0"/>
              <a:t>Need to be able to move from general to the specific. </a:t>
            </a:r>
          </a:p>
          <a:p>
            <a:pPr lvl="1"/>
            <a:r>
              <a:rPr lang="en-US" dirty="0" smtClean="0"/>
              <a:t>Need to be have the knowledge to perform the actions required. </a:t>
            </a:r>
          </a:p>
          <a:p>
            <a:pPr lvl="1"/>
            <a:r>
              <a:rPr lang="en-US" dirty="0" smtClean="0"/>
              <a:t>Need to be able to respond to challenges and obstacles. </a:t>
            </a:r>
            <a:endParaRPr lang="en-US" dirty="0"/>
          </a:p>
        </p:txBody>
      </p:sp>
      <p:sp>
        <p:nvSpPr>
          <p:cNvPr id="7" name="Slide Number Placeholder 6"/>
          <p:cNvSpPr>
            <a:spLocks noGrp="1"/>
          </p:cNvSpPr>
          <p:nvPr>
            <p:ph type="sldNum" sz="quarter" idx="12"/>
          </p:nvPr>
        </p:nvSpPr>
        <p:spPr/>
        <p:txBody>
          <a:bodyPr>
            <a:normAutofit fontScale="85000" lnSpcReduction="20000"/>
          </a:bodyPr>
          <a:lstStyle/>
          <a:p>
            <a:fld id="{7A7308B0-0963-4AF8-8229-9EF293A0BECF}" type="slidenum">
              <a:rPr lang="en-US" smtClean="0"/>
              <a:pPr/>
              <a:t>54</a:t>
            </a:fld>
            <a:endParaRPr lang="en-US" dirty="0"/>
          </a:p>
        </p:txBody>
      </p:sp>
      <p:sp>
        <p:nvSpPr>
          <p:cNvPr id="8" name="Footer Placeholder 7"/>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Common challenges to configuration</a:t>
            </a:r>
            <a:endParaRPr lang="en-US" sz="3600" dirty="0"/>
          </a:p>
        </p:txBody>
      </p:sp>
      <p:sp>
        <p:nvSpPr>
          <p:cNvPr id="3" name="Content Placeholder 2"/>
          <p:cNvSpPr>
            <a:spLocks noGrp="1"/>
          </p:cNvSpPr>
          <p:nvPr>
            <p:ph sz="quarter" idx="1"/>
          </p:nvPr>
        </p:nvSpPr>
        <p:spPr/>
        <p:txBody>
          <a:bodyPr>
            <a:normAutofit fontScale="62500" lnSpcReduction="20000"/>
          </a:bodyPr>
          <a:lstStyle/>
          <a:p>
            <a:r>
              <a:rPr lang="en-US" b="1" dirty="0" smtClean="0"/>
              <a:t>Incomplete Knowledge: </a:t>
            </a:r>
            <a:r>
              <a:rPr lang="en-US" dirty="0" smtClean="0"/>
              <a:t>You feel like you don’t know enough about the specifics of a given aspect of the system to effectively configure it (an application server, a network device, settings for a specific testing tool, or a testing XSLT for data comparisons)  </a:t>
            </a:r>
          </a:p>
          <a:p>
            <a:r>
              <a:rPr lang="en-US" b="1" dirty="0" smtClean="0"/>
              <a:t>Not Enough Time: </a:t>
            </a:r>
            <a:r>
              <a:rPr lang="en-US" dirty="0" smtClean="0"/>
              <a:t>Project pressures often force aggressive deadlines that can restrict how much setup time you have or how many environments you can effectively setup for your testing. </a:t>
            </a:r>
            <a:endParaRPr lang="en-US" b="1" dirty="0" smtClean="0"/>
          </a:p>
          <a:p>
            <a:r>
              <a:rPr lang="en-US" b="1" dirty="0" smtClean="0"/>
              <a:t>Limited Resources: </a:t>
            </a:r>
            <a:r>
              <a:rPr lang="en-US" dirty="0" smtClean="0"/>
              <a:t>Multiple teams/testers need to use the same resource(s), and different testers may have conflicting requirements for configuration. </a:t>
            </a:r>
            <a:endParaRPr lang="en-US" b="1" dirty="0" smtClean="0"/>
          </a:p>
          <a:p>
            <a:r>
              <a:rPr lang="en-US" b="1" dirty="0" smtClean="0"/>
              <a:t>Substitution: </a:t>
            </a:r>
            <a:r>
              <a:rPr lang="en-US" dirty="0" smtClean="0"/>
              <a:t>Many times teams don’t have the opportunity to test on all required configurations. For example, think of browsers and mobile platforms. Often teams have to leverage emulators/simulators and other tools to act as proxies for testing. </a:t>
            </a:r>
          </a:p>
          <a:p>
            <a:r>
              <a:rPr lang="en-US" b="1" dirty="0" smtClean="0"/>
              <a:t>Cost of a Test: </a:t>
            </a:r>
            <a:r>
              <a:rPr lang="en-US" dirty="0" smtClean="0"/>
              <a:t>Sometimes setting up for a test, or running a test, is destructive to the test resources (think of testing a physical product, or a performance or security test that destroys data). </a:t>
            </a:r>
          </a:p>
          <a:p>
            <a:r>
              <a:rPr lang="en-US" b="1" dirty="0" smtClean="0"/>
              <a:t>Restrictive Policies:</a:t>
            </a:r>
            <a:r>
              <a:rPr lang="en-US" dirty="0" smtClean="0"/>
              <a:t> Companies require specific tools, languages, or configurations to be used (restricted desktop access, commercial tools, etc…) </a:t>
            </a:r>
          </a:p>
        </p:txBody>
      </p:sp>
      <p:sp>
        <p:nvSpPr>
          <p:cNvPr id="7" name="Explosion 2 6"/>
          <p:cNvSpPr/>
          <p:nvPr/>
        </p:nvSpPr>
        <p:spPr>
          <a:xfrm>
            <a:off x="4953000" y="5638800"/>
            <a:ext cx="4191000" cy="1371600"/>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smtClean="0"/>
              <a:t>Resourcing</a:t>
            </a:r>
            <a:endParaRPr lang="en-US" sz="2400" b="1" dirty="0"/>
          </a:p>
        </p:txBody>
      </p:sp>
      <p:sp>
        <p:nvSpPr>
          <p:cNvPr id="8" name="Slide Number Placeholder 7"/>
          <p:cNvSpPr>
            <a:spLocks noGrp="1"/>
          </p:cNvSpPr>
          <p:nvPr>
            <p:ph type="sldNum" sz="quarter" idx="12"/>
          </p:nvPr>
        </p:nvSpPr>
        <p:spPr/>
        <p:txBody>
          <a:bodyPr>
            <a:normAutofit fontScale="85000" lnSpcReduction="20000"/>
          </a:bodyPr>
          <a:lstStyle/>
          <a:p>
            <a:fld id="{7A7308B0-0963-4AF8-8229-9EF293A0BECF}" type="slidenum">
              <a:rPr lang="en-US" smtClean="0"/>
              <a:pPr/>
              <a:t>55</a:t>
            </a:fld>
            <a:endParaRPr lang="en-US" dirty="0"/>
          </a:p>
        </p:txBody>
      </p:sp>
      <p:sp>
        <p:nvSpPr>
          <p:cNvPr id="9" name="Footer Placeholder 8"/>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Study: Physical Product</a:t>
            </a:r>
            <a:endParaRPr lang="en-US" dirty="0"/>
          </a:p>
        </p:txBody>
      </p:sp>
      <p:pic>
        <p:nvPicPr>
          <p:cNvPr id="109571"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80999" y="1524000"/>
            <a:ext cx="3833813" cy="4800600"/>
          </a:xfrm>
          <a:prstGeom prst="rect">
            <a:avLst/>
          </a:prstGeom>
          <a:noFill/>
          <a:ln w="9525">
            <a:noFill/>
            <a:miter lim="800000"/>
            <a:headEnd/>
            <a:tailEnd/>
          </a:ln>
        </p:spPr>
      </p:pic>
      <p:pic>
        <p:nvPicPr>
          <p:cNvPr id="109572" name="Picture 4"/>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715000" y="1524000"/>
            <a:ext cx="2857500" cy="4648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normAutofit fontScale="85000" lnSpcReduction="20000"/>
          </a:bodyPr>
          <a:lstStyle/>
          <a:p>
            <a:fld id="{7A7308B0-0963-4AF8-8229-9EF293A0BECF}" type="slidenum">
              <a:rPr lang="en-US" smtClean="0"/>
              <a:pPr/>
              <a:t>56</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Liquid Volumes</a:t>
            </a:r>
            <a:endParaRPr lang="en-US" dirty="0"/>
          </a:p>
        </p:txBody>
      </p:sp>
      <p:pic>
        <p:nvPicPr>
          <p:cNvPr id="112644" name="Picture 4"/>
          <p:cNvPicPr>
            <a:picLocks noGrp="1" noChangeAspect="1" noChangeArrowheads="1"/>
          </p:cNvPicPr>
          <p:nvPr>
            <p:ph sz="quarter" idx="1"/>
          </p:nvPr>
        </p:nvPicPr>
        <p:blipFill>
          <a:blip r:embed="rId3" cstate="print"/>
          <a:srcRect/>
          <a:stretch>
            <a:fillRect/>
          </a:stretch>
        </p:blipFill>
        <p:spPr bwMode="auto">
          <a:xfrm>
            <a:off x="178024" y="1544229"/>
            <a:ext cx="7060976" cy="4323171"/>
          </a:xfrm>
          <a:prstGeom prst="rect">
            <a:avLst/>
          </a:prstGeom>
          <a:noFill/>
          <a:ln w="9525">
            <a:noFill/>
            <a:miter lim="800000"/>
            <a:headEnd/>
            <a:tailEnd/>
          </a:ln>
          <a:effectLst/>
        </p:spPr>
      </p:pic>
      <p:pic>
        <p:nvPicPr>
          <p:cNvPr id="112643" name="Picture 3" descr="C:\Users\MichaelDKelly\AppData\Local\Microsoft\Windows\Temporary Internet Files\Content.Outlook\ABKVZBHL\photo (4).JPG"/>
          <p:cNvPicPr>
            <a:picLocks noChangeAspect="1" noChangeArrowheads="1"/>
          </p:cNvPicPr>
          <p:nvPr/>
        </p:nvPicPr>
        <p:blipFill>
          <a:blip r:embed="rId4" cstate="print"/>
          <a:srcRect/>
          <a:stretch>
            <a:fillRect/>
          </a:stretch>
        </p:blipFill>
        <p:spPr bwMode="auto">
          <a:xfrm>
            <a:off x="5257800" y="3810000"/>
            <a:ext cx="3684679" cy="2752137"/>
          </a:xfrm>
          <a:prstGeom prst="rect">
            <a:avLst/>
          </a:prstGeom>
          <a:noFill/>
        </p:spPr>
      </p:pic>
      <p:sp>
        <p:nvSpPr>
          <p:cNvPr id="5" name="Slide Number Placeholder 4"/>
          <p:cNvSpPr>
            <a:spLocks noGrp="1"/>
          </p:cNvSpPr>
          <p:nvPr>
            <p:ph type="sldNum" sz="quarter" idx="12"/>
          </p:nvPr>
        </p:nvSpPr>
        <p:spPr/>
        <p:txBody>
          <a:bodyPr>
            <a:normAutofit fontScale="85000" lnSpcReduction="20000"/>
          </a:bodyPr>
          <a:lstStyle/>
          <a:p>
            <a:fld id="{7A7308B0-0963-4AF8-8229-9EF293A0BECF}" type="slidenum">
              <a:rPr lang="en-US" smtClean="0"/>
              <a:pPr/>
              <a:t>57</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Configure the test system</a:t>
            </a:r>
            <a:endParaRPr lang="en-US" dirty="0"/>
          </a:p>
        </p:txBody>
      </p:sp>
      <p:sp>
        <p:nvSpPr>
          <p:cNvPr id="5" name="Slide Number Placeholder 4"/>
          <p:cNvSpPr>
            <a:spLocks noGrp="1"/>
          </p:cNvSpPr>
          <p:nvPr>
            <p:ph type="sldNum" sz="quarter" idx="11"/>
          </p:nvPr>
        </p:nvSpPr>
        <p:spPr/>
        <p:txBody>
          <a:bodyPr>
            <a:normAutofit/>
          </a:bodyPr>
          <a:lstStyle/>
          <a:p>
            <a:fld id="{7A7308B0-0963-4AF8-8229-9EF293A0BECF}" type="slidenum">
              <a:rPr lang="en-US" smtClean="0"/>
              <a:pPr/>
              <a:t>58</a:t>
            </a:fld>
            <a:endParaRPr lang="en-US" dirty="0"/>
          </a:p>
        </p:txBody>
      </p:sp>
      <p:sp>
        <p:nvSpPr>
          <p:cNvPr id="6" name="Picture Placeholder 5"/>
          <p:cNvSpPr>
            <a:spLocks noGrp="1"/>
          </p:cNvSpPr>
          <p:nvPr>
            <p:ph type="pic" idx="1"/>
          </p:nvPr>
        </p:nvSpPr>
        <p:spPr/>
      </p:sp>
      <p:sp>
        <p:nvSpPr>
          <p:cNvPr id="8" name="Rectangle 7"/>
          <p:cNvSpPr/>
          <p:nvPr/>
        </p:nvSpPr>
        <p:spPr>
          <a:xfrm rot="19976367">
            <a:off x="1490534" y="1747043"/>
            <a:ext cx="723265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Exercise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598847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lvl="0" indent="-342900">
              <a:spcBef>
                <a:spcPct val="20000"/>
              </a:spcBef>
              <a:defRPr/>
            </a:pPr>
            <a:r>
              <a:rPr lang="en-US" sz="4000" dirty="0"/>
              <a:t>Universal Testing </a:t>
            </a:r>
            <a:r>
              <a:rPr lang="en-US" sz="4000" dirty="0" smtClean="0"/>
              <a:t>Method v2.0</a:t>
            </a:r>
            <a:endParaRPr lang="en-US" sz="4000" dirty="0"/>
          </a:p>
        </p:txBody>
      </p:sp>
      <p:sp>
        <p:nvSpPr>
          <p:cNvPr id="8" name="Text Placeholder 7"/>
          <p:cNvSpPr>
            <a:spLocks noGrp="1"/>
          </p:cNvSpPr>
          <p:nvPr>
            <p:ph type="body" idx="2"/>
          </p:nvPr>
        </p:nvSpPr>
        <p:spPr>
          <a:xfrm>
            <a:off x="457200" y="1600200"/>
            <a:ext cx="3505200" cy="4525963"/>
          </a:xfrm>
        </p:spPr>
        <p:txBody>
          <a:bodyPr>
            <a:noAutofit/>
          </a:bodyPr>
          <a:lstStyle/>
          <a:p>
            <a:pPr marL="514350" lvl="0" indent="-514350">
              <a:spcBef>
                <a:spcPts val="1200"/>
              </a:spcBef>
              <a:buClr>
                <a:schemeClr val="bg1"/>
              </a:buClr>
              <a:buSzPct val="100000"/>
              <a:buFont typeface="+mj-lt"/>
              <a:buAutoNum type="arabicPeriod"/>
              <a:defRPr/>
            </a:pPr>
            <a:r>
              <a:rPr lang="en-US" sz="1400" dirty="0" smtClean="0"/>
              <a:t>Model </a:t>
            </a:r>
            <a:r>
              <a:rPr lang="en-US" sz="1400" dirty="0"/>
              <a:t>the test space.</a:t>
            </a:r>
          </a:p>
          <a:p>
            <a:pPr marL="514350" lvl="0" indent="-514350">
              <a:spcBef>
                <a:spcPts val="1200"/>
              </a:spcBef>
              <a:buClr>
                <a:schemeClr val="bg1"/>
              </a:buClr>
              <a:buSzPct val="100000"/>
              <a:buFont typeface="+mj-lt"/>
              <a:buAutoNum type="arabicPeriod"/>
              <a:defRPr/>
            </a:pPr>
            <a:r>
              <a:rPr lang="en-US" sz="1400" dirty="0"/>
              <a:t>Determine coverage.</a:t>
            </a:r>
          </a:p>
          <a:p>
            <a:pPr marL="514350" lvl="0" indent="-514350">
              <a:spcBef>
                <a:spcPts val="1200"/>
              </a:spcBef>
              <a:buClr>
                <a:schemeClr val="bg1"/>
              </a:buClr>
              <a:buSzPct val="100000"/>
              <a:buFont typeface="+mj-lt"/>
              <a:buAutoNum type="arabicPeriod"/>
              <a:defRPr/>
            </a:pPr>
            <a:r>
              <a:rPr lang="en-US" sz="1400" dirty="0"/>
              <a:t>Determine oracles.</a:t>
            </a:r>
          </a:p>
          <a:p>
            <a:pPr marL="514350" lvl="0" indent="-514350">
              <a:spcBef>
                <a:spcPts val="1200"/>
              </a:spcBef>
              <a:buClr>
                <a:schemeClr val="bg1"/>
              </a:buClr>
              <a:buSzPct val="100000"/>
              <a:buFont typeface="+mj-lt"/>
              <a:buAutoNum type="arabicPeriod"/>
              <a:defRPr/>
            </a:pPr>
            <a:r>
              <a:rPr lang="en-US" sz="1400" dirty="0"/>
              <a:t>Determine test procedures.</a:t>
            </a:r>
          </a:p>
          <a:p>
            <a:pPr marL="514350" lvl="0" indent="-514350">
              <a:spcBef>
                <a:spcPts val="1200"/>
              </a:spcBef>
              <a:buClr>
                <a:schemeClr val="bg1"/>
              </a:buClr>
              <a:buSzPct val="100000"/>
              <a:buFont typeface="+mj-lt"/>
              <a:buAutoNum type="arabicPeriod"/>
              <a:defRPr/>
            </a:pPr>
            <a:r>
              <a:rPr lang="en-US" sz="1400" dirty="0"/>
              <a:t>Configure the test system.</a:t>
            </a:r>
          </a:p>
          <a:p>
            <a:pPr marL="514350" lvl="0" indent="-514350">
              <a:spcBef>
                <a:spcPts val="1200"/>
              </a:spcBef>
              <a:buClr>
                <a:schemeClr val="bg1"/>
              </a:buClr>
              <a:buSzPct val="100000"/>
              <a:buFont typeface="+mj-lt"/>
              <a:buAutoNum type="arabicPeriod"/>
              <a:defRPr/>
            </a:pPr>
            <a:r>
              <a:rPr lang="en-US" sz="1400" b="1" dirty="0"/>
              <a:t>Operate the test system.</a:t>
            </a:r>
          </a:p>
          <a:p>
            <a:pPr marL="514350" lvl="0" indent="-514350">
              <a:spcBef>
                <a:spcPts val="1200"/>
              </a:spcBef>
              <a:buClr>
                <a:schemeClr val="bg1"/>
              </a:buClr>
              <a:buSzPct val="100000"/>
              <a:buFont typeface="+mj-lt"/>
              <a:buAutoNum type="arabicPeriod"/>
              <a:defRPr/>
            </a:pPr>
            <a:r>
              <a:rPr lang="en-US" sz="1400" dirty="0"/>
              <a:t>Observe the test system. </a:t>
            </a:r>
          </a:p>
          <a:p>
            <a:pPr marL="514350" lvl="0" indent="-514350">
              <a:spcBef>
                <a:spcPts val="1200"/>
              </a:spcBef>
              <a:buClr>
                <a:schemeClr val="bg1"/>
              </a:buClr>
              <a:buSzPct val="100000"/>
              <a:buFont typeface="+mj-lt"/>
              <a:buAutoNum type="arabicPeriod"/>
              <a:defRPr/>
            </a:pPr>
            <a:r>
              <a:rPr lang="en-US" sz="1400" dirty="0"/>
              <a:t>Evaluate the test results.</a:t>
            </a:r>
          </a:p>
          <a:p>
            <a:pPr marL="514350" lvl="0" indent="-514350">
              <a:spcBef>
                <a:spcPts val="1200"/>
              </a:spcBef>
              <a:buClr>
                <a:schemeClr val="bg1"/>
              </a:buClr>
              <a:buSzPct val="100000"/>
              <a:buFont typeface="+mj-lt"/>
              <a:buAutoNum type="arabicPeriod"/>
              <a:defRPr/>
            </a:pPr>
            <a:r>
              <a:rPr lang="en-US" sz="1400" dirty="0"/>
              <a:t>Report test results</a:t>
            </a:r>
            <a:r>
              <a:rPr lang="en-US" sz="1400" dirty="0" smtClean="0"/>
              <a:t>.</a:t>
            </a:r>
            <a:endParaRPr lang="en-US" sz="1400" dirty="0"/>
          </a:p>
        </p:txBody>
      </p:sp>
      <p:sp>
        <p:nvSpPr>
          <p:cNvPr id="7" name="Content Placeholder 6"/>
          <p:cNvSpPr>
            <a:spLocks noGrp="1"/>
          </p:cNvSpPr>
          <p:nvPr>
            <p:ph sz="quarter" idx="1"/>
          </p:nvPr>
        </p:nvSpPr>
        <p:spPr>
          <a:xfrm>
            <a:off x="4114800" y="1600200"/>
            <a:ext cx="4648200" cy="4525963"/>
          </a:xfrm>
        </p:spPr>
        <p:txBody>
          <a:bodyPr>
            <a:normAutofit/>
          </a:bodyPr>
          <a:lstStyle/>
          <a:p>
            <a:pPr marL="514350" indent="-514350"/>
            <a:r>
              <a:rPr lang="en-US" sz="2000" dirty="0" smtClean="0"/>
              <a:t>Making and managing contact with the application or system. </a:t>
            </a:r>
          </a:p>
          <a:p>
            <a:pPr marL="514350" indent="-514350"/>
            <a:r>
              <a:rPr lang="en-US" sz="2000" dirty="0" smtClean="0"/>
              <a:t>You use the various configurations you’ve outlined, you follow the procedures you’ve established for better control of experimental conditions.</a:t>
            </a:r>
          </a:p>
        </p:txBody>
      </p:sp>
      <p:sp>
        <p:nvSpPr>
          <p:cNvPr id="12" name="Text Placeholder 9"/>
          <p:cNvSpPr txBox="1">
            <a:spLocks/>
          </p:cNvSpPr>
          <p:nvPr/>
        </p:nvSpPr>
        <p:spPr>
          <a:xfrm>
            <a:off x="9448800" y="198438"/>
            <a:ext cx="4041775"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Content Placeholder 10"/>
          <p:cNvSpPr txBox="1">
            <a:spLocks/>
          </p:cNvSpPr>
          <p:nvPr/>
        </p:nvSpPr>
        <p:spPr>
          <a:xfrm>
            <a:off x="9448800" y="914400"/>
            <a:ext cx="4041775" cy="4983163"/>
          </a:xfrm>
          <a:prstGeom prst="rect">
            <a:avLst/>
          </a:prstGeom>
        </p:spPr>
        <p:txBody>
          <a:bodyPr>
            <a:norm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Oval 9"/>
          <p:cNvSpPr/>
          <p:nvPr/>
        </p:nvSpPr>
        <p:spPr>
          <a:xfrm>
            <a:off x="228600" y="4038600"/>
            <a:ext cx="3429000" cy="533400"/>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Slide Number Placeholder 10"/>
          <p:cNvSpPr>
            <a:spLocks noGrp="1"/>
          </p:cNvSpPr>
          <p:nvPr>
            <p:ph type="sldNum" sz="quarter" idx="12"/>
          </p:nvPr>
        </p:nvSpPr>
        <p:spPr/>
        <p:txBody>
          <a:bodyPr>
            <a:normAutofit fontScale="85000" lnSpcReduction="20000"/>
          </a:bodyPr>
          <a:lstStyle/>
          <a:p>
            <a:fld id="{7A7308B0-0963-4AF8-8229-9EF293A0BECF}" type="slidenum">
              <a:rPr lang="en-US" smtClean="0"/>
              <a:pPr/>
              <a:t>59</a:t>
            </a:fld>
            <a:endParaRPr lang="en-US" dirty="0"/>
          </a:p>
        </p:txBody>
      </p:sp>
      <p:sp>
        <p:nvSpPr>
          <p:cNvPr id="16" name="Footer Placeholder 15"/>
          <p:cNvSpPr>
            <a:spLocks noGrp="1"/>
          </p:cNvSpPr>
          <p:nvPr>
            <p:ph type="ftr" sz="quarter" idx="4294967295"/>
          </p:nvPr>
        </p:nvSpPr>
        <p:spPr>
          <a:xfrm>
            <a:off x="609600" y="6477000"/>
            <a:ext cx="5421083" cy="365125"/>
          </a:xfrm>
        </p:spPr>
        <p:txBody>
          <a:bodyPr/>
          <a:lstStyle/>
          <a:p>
            <a:endParaRPr lang="en-US" dirty="0"/>
          </a:p>
        </p:txBody>
      </p:sp>
      <p:sp>
        <p:nvSpPr>
          <p:cNvPr id="17" name="TextBox 16"/>
          <p:cNvSpPr txBox="1"/>
          <p:nvPr/>
        </p:nvSpPr>
        <p:spPr>
          <a:xfrm>
            <a:off x="457200" y="6197025"/>
            <a:ext cx="3429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a:t>
            </a:r>
            <a:r>
              <a:rPr lang="en-US" sz="1400" i="1" dirty="0" smtClean="0"/>
              <a:t>Rapid Software Testing</a:t>
            </a:r>
            <a:r>
              <a:rPr lang="en-US" sz="1400" dirty="0" smtClean="0"/>
              <a:t>” v2.1 by James Bach</a:t>
            </a:r>
            <a:r>
              <a:rPr lang="en-US" sz="1400" baseline="0" dirty="0" smtClean="0"/>
              <a:t> and Michael Bolton</a:t>
            </a:r>
            <a:endParaRPr lang="en-US" sz="1400" dirty="0" smtClean="0"/>
          </a:p>
        </p:txBody>
      </p:sp>
      <p:pic>
        <p:nvPicPr>
          <p:cNvPr id="128001" name="Picture 1" descr="C:\Users\MichaelDKelly\Documents\Developer Town\ASPE\Testing Fundamentals\iStockPhoto\iStock_000012047206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324601" y="3568938"/>
            <a:ext cx="3810000" cy="328906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The Basic Testing Process</a:t>
            </a:r>
            <a:endParaRPr lang="en-US" dirty="0"/>
          </a:p>
        </p:txBody>
      </p:sp>
      <p:sp>
        <p:nvSpPr>
          <p:cNvPr id="6" name="Slide Number Placeholder 5"/>
          <p:cNvSpPr>
            <a:spLocks noGrp="1"/>
          </p:cNvSpPr>
          <p:nvPr>
            <p:ph type="sldNum" sz="quarter" idx="11"/>
          </p:nvPr>
        </p:nvSpPr>
        <p:spPr/>
        <p:txBody>
          <a:bodyPr/>
          <a:lstStyle/>
          <a:p>
            <a:fld id="{7A7308B0-0963-4AF8-8229-9EF293A0BECF}" type="slidenum">
              <a:rPr lang="en-US" smtClean="0"/>
              <a:pPr/>
              <a:t>6</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for interaction</a:t>
            </a:r>
            <a:endParaRPr lang="en-US" dirty="0"/>
          </a:p>
        </p:txBody>
      </p:sp>
      <p:sp>
        <p:nvSpPr>
          <p:cNvPr id="3" name="Content Placeholder 2"/>
          <p:cNvSpPr>
            <a:spLocks noGrp="1"/>
          </p:cNvSpPr>
          <p:nvPr>
            <p:ph sz="quarter" idx="1"/>
          </p:nvPr>
        </p:nvSpPr>
        <p:spPr>
          <a:xfrm>
            <a:off x="612648" y="1600200"/>
            <a:ext cx="8153400" cy="4953000"/>
          </a:xfrm>
        </p:spPr>
        <p:txBody>
          <a:bodyPr>
            <a:normAutofit fontScale="92500" lnSpcReduction="20000"/>
          </a:bodyPr>
          <a:lstStyle/>
          <a:p>
            <a:r>
              <a:rPr lang="en-US" dirty="0" smtClean="0"/>
              <a:t>One Factor at a Time (OFAT) vs. Many Factors at a Time (MFAT)</a:t>
            </a:r>
          </a:p>
          <a:p>
            <a:pPr lvl="1"/>
            <a:r>
              <a:rPr lang="en-US" dirty="0" smtClean="0"/>
              <a:t>OFAT – isolate one variable and test for specific conditions or behavior </a:t>
            </a:r>
          </a:p>
          <a:p>
            <a:pPr lvl="1"/>
            <a:r>
              <a:rPr lang="en-US" dirty="0" smtClean="0"/>
              <a:t>MFAT – change many things at once and look for interesting interactions between variables </a:t>
            </a:r>
          </a:p>
          <a:p>
            <a:r>
              <a:rPr lang="en-US" dirty="0" smtClean="0"/>
              <a:t>Passive Interaction vs. Active Interaction </a:t>
            </a:r>
          </a:p>
          <a:p>
            <a:pPr lvl="1"/>
            <a:r>
              <a:rPr lang="en-US" dirty="0" smtClean="0"/>
              <a:t>Passive – navigating to setup the next test step, not actively looking for issues or disagreements </a:t>
            </a:r>
          </a:p>
          <a:p>
            <a:pPr lvl="1"/>
            <a:r>
              <a:rPr lang="en-US" dirty="0" smtClean="0"/>
              <a:t>Active – invoking an oracle to recognize a problem </a:t>
            </a:r>
          </a:p>
          <a:p>
            <a:r>
              <a:rPr lang="en-US" dirty="0" smtClean="0"/>
              <a:t>Manual Interaction vs. Automated Interaction</a:t>
            </a:r>
          </a:p>
          <a:p>
            <a:pPr lvl="1"/>
            <a:r>
              <a:rPr lang="en-US" dirty="0" smtClean="0"/>
              <a:t>Using tools to drive the application </a:t>
            </a:r>
          </a:p>
          <a:p>
            <a:pPr lvl="1"/>
            <a:r>
              <a:rPr lang="en-US" dirty="0" smtClean="0"/>
              <a:t>Using tools to extend your visibility into the application</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60</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ideas while testing</a:t>
            </a:r>
            <a:endParaRPr lang="en-US" dirty="0"/>
          </a:p>
        </p:txBody>
      </p:sp>
      <p:sp>
        <p:nvSpPr>
          <p:cNvPr id="9" name="Content Placeholder 8"/>
          <p:cNvSpPr>
            <a:spLocks noGrp="1"/>
          </p:cNvSpPr>
          <p:nvPr>
            <p:ph sz="quarter" idx="2"/>
          </p:nvPr>
        </p:nvSpPr>
        <p:spPr>
          <a:xfrm>
            <a:off x="609600" y="2438400"/>
            <a:ext cx="3886200" cy="4191000"/>
          </a:xfrm>
        </p:spPr>
        <p:txBody>
          <a:bodyPr>
            <a:normAutofit fontScale="70000" lnSpcReduction="20000"/>
          </a:bodyPr>
          <a:lstStyle/>
          <a:p>
            <a:r>
              <a:rPr lang="en-US" dirty="0" smtClean="0"/>
              <a:t>You’ll want test ideas up front to get started, but you’ll find that more occur to you as you’re testing unfolds. </a:t>
            </a:r>
          </a:p>
          <a:p>
            <a:pPr lvl="1"/>
            <a:r>
              <a:rPr lang="en-US" dirty="0" smtClean="0"/>
              <a:t>Make sure you have a way to capture them while you test. </a:t>
            </a:r>
          </a:p>
          <a:p>
            <a:r>
              <a:rPr lang="en-US" dirty="0" smtClean="0"/>
              <a:t>Some common ways to generate ideas: </a:t>
            </a:r>
          </a:p>
          <a:p>
            <a:pPr lvl="1"/>
            <a:r>
              <a:rPr lang="en-US" dirty="0" smtClean="0"/>
              <a:t>Going back to application, coverage, and risk models can help generate ideas. </a:t>
            </a:r>
          </a:p>
          <a:p>
            <a:pPr lvl="1"/>
            <a:r>
              <a:rPr lang="en-US" dirty="0" smtClean="0"/>
              <a:t>Leveraging testing heuristics can help generate ideas.</a:t>
            </a:r>
          </a:p>
          <a:p>
            <a:pPr lvl="1"/>
            <a:r>
              <a:rPr lang="en-US" dirty="0" smtClean="0"/>
              <a:t>Consciously leveraging different oracles will generate different test ideas. </a:t>
            </a:r>
          </a:p>
        </p:txBody>
      </p:sp>
      <p:graphicFrame>
        <p:nvGraphicFramePr>
          <p:cNvPr id="12" name="Content Placeholder 11"/>
          <p:cNvGraphicFramePr>
            <a:graphicFrameLocks noGrp="1"/>
          </p:cNvGraphicFramePr>
          <p:nvPr>
            <p:ph sz="quarter" idx="4"/>
          </p:nvPr>
        </p:nvGraphicFramePr>
        <p:xfrm>
          <a:off x="4114800" y="2286000"/>
          <a:ext cx="46482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61</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
        <p:nvSpPr>
          <p:cNvPr id="8" name="Text Placeholder 7"/>
          <p:cNvSpPr>
            <a:spLocks noGrp="1"/>
          </p:cNvSpPr>
          <p:nvPr>
            <p:ph type="body" sz="quarter" idx="1"/>
          </p:nvPr>
        </p:nvSpPr>
        <p:spPr/>
        <p:txBody>
          <a:bodyPr/>
          <a:lstStyle/>
          <a:p>
            <a:r>
              <a:rPr lang="en-US" dirty="0" smtClean="0"/>
              <a:t>Emergent test ideas…</a:t>
            </a:r>
            <a:endParaRPr lang="en-US" dirty="0"/>
          </a:p>
        </p:txBody>
      </p:sp>
      <p:sp>
        <p:nvSpPr>
          <p:cNvPr id="10" name="Text Placeholder 9"/>
          <p:cNvSpPr>
            <a:spLocks noGrp="1"/>
          </p:cNvSpPr>
          <p:nvPr>
            <p:ph type="body" sz="quarter" idx="3"/>
          </p:nvPr>
        </p:nvSpPr>
        <p:spPr/>
        <p:txBody>
          <a:bodyPr/>
          <a:lstStyle/>
          <a:p>
            <a:r>
              <a:rPr lang="en-US" dirty="0" smtClean="0"/>
              <a:t>How ideas move…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Structuring your interaction</a:t>
            </a:r>
            <a:endParaRPr lang="en-US" dirty="0"/>
          </a:p>
        </p:txBody>
      </p:sp>
      <p:sp>
        <p:nvSpPr>
          <p:cNvPr id="3" name="Content Placeholder 2"/>
          <p:cNvSpPr>
            <a:spLocks noGrp="1"/>
          </p:cNvSpPr>
          <p:nvPr>
            <p:ph sz="quarter" idx="2"/>
          </p:nvPr>
        </p:nvSpPr>
        <p:spPr/>
        <p:txBody>
          <a:bodyPr/>
          <a:lstStyle/>
          <a:p>
            <a:r>
              <a:rPr lang="en-US" dirty="0" smtClean="0"/>
              <a:t>Test scripts</a:t>
            </a:r>
          </a:p>
          <a:p>
            <a:r>
              <a:rPr lang="en-US" dirty="0" smtClean="0"/>
              <a:t>Checklists</a:t>
            </a:r>
          </a:p>
          <a:p>
            <a:r>
              <a:rPr lang="en-US" dirty="0" smtClean="0"/>
              <a:t>Scenario worksheets</a:t>
            </a:r>
          </a:p>
          <a:p>
            <a:r>
              <a:rPr lang="en-US" dirty="0" smtClean="0"/>
              <a:t>User profile worksheets</a:t>
            </a:r>
          </a:p>
          <a:p>
            <a:r>
              <a:rPr lang="en-US" dirty="0" smtClean="0"/>
              <a:t>Charters</a:t>
            </a:r>
            <a:endParaRPr lang="en-US" dirty="0"/>
          </a:p>
        </p:txBody>
      </p:sp>
      <p:sp>
        <p:nvSpPr>
          <p:cNvPr id="8" name="Content Placeholder 7"/>
          <p:cNvSpPr>
            <a:spLocks noGrp="1"/>
          </p:cNvSpPr>
          <p:nvPr>
            <p:ph sz="quarter" idx="4"/>
          </p:nvPr>
        </p:nvSpPr>
        <p:spPr/>
        <p:txBody>
          <a:bodyPr/>
          <a:lstStyle/>
          <a:p>
            <a:r>
              <a:rPr lang="en-US" dirty="0" smtClean="0"/>
              <a:t>Pair testing </a:t>
            </a:r>
          </a:p>
          <a:p>
            <a:r>
              <a:rPr lang="en-US" dirty="0" smtClean="0"/>
              <a:t>Programming</a:t>
            </a:r>
          </a:p>
          <a:p>
            <a:r>
              <a:rPr lang="en-US" dirty="0" smtClean="0"/>
              <a:t>Parallel thinking</a:t>
            </a:r>
          </a:p>
          <a:p>
            <a:r>
              <a:rPr lang="en-US" dirty="0" smtClean="0"/>
              <a:t>Branching and backtracking</a:t>
            </a:r>
          </a:p>
          <a:p>
            <a:endParaRPr lang="en-US" dirty="0"/>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62</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
        <p:nvSpPr>
          <p:cNvPr id="6" name="Text Placeholder 5"/>
          <p:cNvSpPr>
            <a:spLocks noGrp="1"/>
          </p:cNvSpPr>
          <p:nvPr>
            <p:ph type="body" sz="quarter" idx="1"/>
          </p:nvPr>
        </p:nvSpPr>
        <p:spPr/>
        <p:txBody>
          <a:bodyPr/>
          <a:lstStyle/>
          <a:p>
            <a:r>
              <a:rPr lang="en-US" dirty="0" smtClean="0"/>
              <a:t>Common Artifacts</a:t>
            </a:r>
            <a:endParaRPr lang="en-US" dirty="0"/>
          </a:p>
        </p:txBody>
      </p:sp>
      <p:sp>
        <p:nvSpPr>
          <p:cNvPr id="7" name="Text Placeholder 6"/>
          <p:cNvSpPr>
            <a:spLocks noGrp="1"/>
          </p:cNvSpPr>
          <p:nvPr>
            <p:ph type="body" sz="quarter" idx="3"/>
          </p:nvPr>
        </p:nvSpPr>
        <p:spPr/>
        <p:txBody>
          <a:bodyPr/>
          <a:lstStyle/>
          <a:p>
            <a:r>
              <a:rPr lang="en-US" dirty="0" smtClean="0"/>
              <a:t>Common Practices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Technique: Six Thinking Hats</a:t>
            </a:r>
            <a:endParaRPr lang="en-US" dirty="0"/>
          </a:p>
        </p:txBody>
      </p:sp>
      <p:graphicFrame>
        <p:nvGraphicFramePr>
          <p:cNvPr id="8" name="Content Placeholder 7"/>
          <p:cNvGraphicFramePr>
            <a:graphicFrameLocks noGrp="1"/>
          </p:cNvGraphicFramePr>
          <p:nvPr>
            <p:ph sz="quarter" idx="1"/>
          </p:nvPr>
        </p:nvGraphicFramePr>
        <p:xfrm>
          <a:off x="609600" y="1589088"/>
          <a:ext cx="3886200" cy="4119879"/>
        </p:xfrm>
        <a:graphic>
          <a:graphicData uri="http://schemas.openxmlformats.org/drawingml/2006/table">
            <a:tbl>
              <a:tblPr firstRow="1" bandRow="1">
                <a:tableStyleId>{5C22544A-7EE6-4342-B048-85BDC9FD1C3A}</a:tableStyleId>
              </a:tblPr>
              <a:tblGrid>
                <a:gridCol w="838200"/>
                <a:gridCol w="1219200"/>
                <a:gridCol w="1828800"/>
              </a:tblGrid>
              <a:tr h="370840">
                <a:tc>
                  <a:txBody>
                    <a:bodyPr/>
                    <a:lstStyle/>
                    <a:p>
                      <a:r>
                        <a:rPr lang="en-US" sz="1400" dirty="0" smtClean="0"/>
                        <a:t>Hat</a:t>
                      </a:r>
                      <a:endParaRPr lang="en-US" sz="1400" dirty="0"/>
                    </a:p>
                  </a:txBody>
                  <a:tcPr/>
                </a:tc>
                <a:tc>
                  <a:txBody>
                    <a:bodyPr/>
                    <a:lstStyle/>
                    <a:p>
                      <a:r>
                        <a:rPr lang="en-US" sz="1400" dirty="0" smtClean="0"/>
                        <a:t>Focus</a:t>
                      </a:r>
                      <a:endParaRPr lang="en-US" sz="1400" dirty="0"/>
                    </a:p>
                  </a:txBody>
                  <a:tcPr/>
                </a:tc>
                <a:tc>
                  <a:txBody>
                    <a:bodyPr/>
                    <a:lstStyle/>
                    <a:p>
                      <a:r>
                        <a:rPr lang="en-US" sz="1400" dirty="0" smtClean="0"/>
                        <a:t>Likely Result</a:t>
                      </a:r>
                      <a:endParaRPr lang="en-US" sz="1400" dirty="0"/>
                    </a:p>
                  </a:txBody>
                  <a:tcPr/>
                </a:tc>
              </a:tr>
              <a:tr h="370840">
                <a:tc>
                  <a:txBody>
                    <a:bodyPr/>
                    <a:lstStyle/>
                    <a:p>
                      <a:r>
                        <a:rPr lang="en-US" sz="1400" dirty="0" smtClean="0"/>
                        <a:t>Blue</a:t>
                      </a:r>
                      <a:endParaRPr lang="en-US" sz="1400" dirty="0"/>
                    </a:p>
                  </a:txBody>
                  <a:tcPr/>
                </a:tc>
                <a:tc>
                  <a:txBody>
                    <a:bodyPr/>
                    <a:lstStyle/>
                    <a:p>
                      <a:r>
                        <a:rPr lang="en-US" sz="1400" dirty="0" smtClean="0"/>
                        <a:t>Control and organization</a:t>
                      </a:r>
                      <a:endParaRPr lang="en-US" sz="1400" dirty="0"/>
                    </a:p>
                  </a:txBody>
                  <a:tcPr/>
                </a:tc>
                <a:tc>
                  <a:txBody>
                    <a:bodyPr/>
                    <a:lstStyle/>
                    <a:p>
                      <a:r>
                        <a:rPr lang="en-US" sz="1400" dirty="0" smtClean="0"/>
                        <a:t>Provides</a:t>
                      </a:r>
                      <a:r>
                        <a:rPr lang="en-US" sz="1400" baseline="0" dirty="0" smtClean="0"/>
                        <a:t> focus. Helps monitor progress.</a:t>
                      </a:r>
                      <a:endParaRPr lang="en-US" sz="1400" dirty="0"/>
                    </a:p>
                  </a:txBody>
                  <a:tcPr/>
                </a:tc>
              </a:tr>
              <a:tr h="370840">
                <a:tc>
                  <a:txBody>
                    <a:bodyPr/>
                    <a:lstStyle/>
                    <a:p>
                      <a:r>
                        <a:rPr lang="en-US" sz="1400" dirty="0" smtClean="0"/>
                        <a:t>White</a:t>
                      </a:r>
                      <a:endParaRPr lang="en-US" sz="1400" dirty="0"/>
                    </a:p>
                  </a:txBody>
                  <a:tcPr/>
                </a:tc>
                <a:tc>
                  <a:txBody>
                    <a:bodyPr/>
                    <a:lstStyle/>
                    <a:p>
                      <a:r>
                        <a:rPr lang="en-US" sz="1400" dirty="0" smtClean="0"/>
                        <a:t>Factual viewpoint</a:t>
                      </a:r>
                      <a:endParaRPr lang="en-US" sz="1400" dirty="0"/>
                    </a:p>
                  </a:txBody>
                  <a:tcPr/>
                </a:tc>
                <a:tc>
                  <a:txBody>
                    <a:bodyPr/>
                    <a:lstStyle/>
                    <a:p>
                      <a:r>
                        <a:rPr lang="en-US" sz="1400" dirty="0" smtClean="0"/>
                        <a:t>Concentrate on</a:t>
                      </a:r>
                      <a:r>
                        <a:rPr lang="en-US" sz="1400" baseline="0" dirty="0" smtClean="0"/>
                        <a:t> obtaining and finding facts and figures</a:t>
                      </a:r>
                      <a:endParaRPr lang="en-US" sz="1400" dirty="0"/>
                    </a:p>
                  </a:txBody>
                  <a:tcPr/>
                </a:tc>
              </a:tr>
              <a:tr h="370840">
                <a:tc>
                  <a:txBody>
                    <a:bodyPr/>
                    <a:lstStyle/>
                    <a:p>
                      <a:r>
                        <a:rPr lang="en-US" sz="1400" dirty="0" smtClean="0"/>
                        <a:t>Yellow</a:t>
                      </a:r>
                      <a:endParaRPr lang="en-US" sz="1400" dirty="0"/>
                    </a:p>
                  </a:txBody>
                  <a:tcPr/>
                </a:tc>
                <a:tc>
                  <a:txBody>
                    <a:bodyPr/>
                    <a:lstStyle/>
                    <a:p>
                      <a:r>
                        <a:rPr lang="en-US" sz="1400" dirty="0" smtClean="0"/>
                        <a:t>Positive and speculation</a:t>
                      </a:r>
                      <a:endParaRPr lang="en-US" sz="1400" dirty="0"/>
                    </a:p>
                  </a:txBody>
                  <a:tcPr/>
                </a:tc>
                <a:tc>
                  <a:txBody>
                    <a:bodyPr/>
                    <a:lstStyle/>
                    <a:p>
                      <a:r>
                        <a:rPr lang="en-US" sz="1400" dirty="0" smtClean="0"/>
                        <a:t>Constructive</a:t>
                      </a:r>
                      <a:r>
                        <a:rPr lang="en-US" sz="1400" baseline="0" dirty="0" smtClean="0"/>
                        <a:t> thinking, encouraging </a:t>
                      </a:r>
                      <a:endParaRPr lang="en-US" sz="1400" dirty="0"/>
                    </a:p>
                  </a:txBody>
                  <a:tcPr/>
                </a:tc>
              </a:tr>
              <a:tr h="370840">
                <a:tc>
                  <a:txBody>
                    <a:bodyPr/>
                    <a:lstStyle/>
                    <a:p>
                      <a:r>
                        <a:rPr lang="en-US" sz="1400" dirty="0" smtClean="0"/>
                        <a:t>Red</a:t>
                      </a:r>
                      <a:endParaRPr lang="en-US" sz="1400" dirty="0"/>
                    </a:p>
                  </a:txBody>
                  <a:tcPr/>
                </a:tc>
                <a:tc>
                  <a:txBody>
                    <a:bodyPr/>
                    <a:lstStyle/>
                    <a:p>
                      <a:r>
                        <a:rPr lang="en-US" sz="1400" dirty="0" smtClean="0"/>
                        <a:t>Emotions and feelings</a:t>
                      </a:r>
                      <a:endParaRPr lang="en-US" sz="1400" dirty="0"/>
                    </a:p>
                  </a:txBody>
                  <a:tcPr/>
                </a:tc>
                <a:tc>
                  <a:txBody>
                    <a:bodyPr/>
                    <a:lstStyle/>
                    <a:p>
                      <a:r>
                        <a:rPr lang="en-US" sz="1400" dirty="0" smtClean="0"/>
                        <a:t>Intuitions and hunches</a:t>
                      </a:r>
                      <a:endParaRPr lang="en-US" sz="1400" dirty="0"/>
                    </a:p>
                  </a:txBody>
                  <a:tcPr/>
                </a:tc>
              </a:tr>
              <a:tr h="370840">
                <a:tc>
                  <a:txBody>
                    <a:bodyPr/>
                    <a:lstStyle/>
                    <a:p>
                      <a:r>
                        <a:rPr lang="en-US" sz="1400" dirty="0" smtClean="0"/>
                        <a:t>Black</a:t>
                      </a:r>
                      <a:endParaRPr lang="en-US" sz="1400" dirty="0"/>
                    </a:p>
                  </a:txBody>
                  <a:tcPr/>
                </a:tc>
                <a:tc>
                  <a:txBody>
                    <a:bodyPr/>
                    <a:lstStyle/>
                    <a:p>
                      <a:r>
                        <a:rPr lang="en-US" sz="1400" dirty="0" smtClean="0"/>
                        <a:t>Cautions and careful</a:t>
                      </a:r>
                      <a:endParaRPr lang="en-US" sz="1400" dirty="0"/>
                    </a:p>
                  </a:txBody>
                  <a:tcPr/>
                </a:tc>
                <a:tc>
                  <a:txBody>
                    <a:bodyPr/>
                    <a:lstStyle/>
                    <a:p>
                      <a:r>
                        <a:rPr lang="en-US" sz="1400" dirty="0" smtClean="0"/>
                        <a:t>Concentrate on what can go wrong</a:t>
                      </a:r>
                      <a:r>
                        <a:rPr lang="en-US" sz="1400" baseline="0" dirty="0" smtClean="0"/>
                        <a:t>, protective</a:t>
                      </a:r>
                      <a:endParaRPr lang="en-US" sz="1400" dirty="0"/>
                    </a:p>
                  </a:txBody>
                  <a:tcPr/>
                </a:tc>
              </a:tr>
              <a:tr h="370840">
                <a:tc>
                  <a:txBody>
                    <a:bodyPr/>
                    <a:lstStyle/>
                    <a:p>
                      <a:r>
                        <a:rPr lang="en-US" sz="1400" dirty="0" smtClean="0"/>
                        <a:t>Green</a:t>
                      </a:r>
                      <a:endParaRPr lang="en-US" sz="1400" dirty="0"/>
                    </a:p>
                  </a:txBody>
                  <a:tcPr/>
                </a:tc>
                <a:tc>
                  <a:txBody>
                    <a:bodyPr/>
                    <a:lstStyle/>
                    <a:p>
                      <a:r>
                        <a:rPr lang="en-US" sz="1400" dirty="0" smtClean="0"/>
                        <a:t>Creative thinking</a:t>
                      </a:r>
                      <a:endParaRPr lang="en-US" sz="1400" dirty="0"/>
                    </a:p>
                  </a:txBody>
                  <a:tcPr/>
                </a:tc>
                <a:tc>
                  <a:txBody>
                    <a:bodyPr/>
                    <a:lstStyle/>
                    <a:p>
                      <a:r>
                        <a:rPr lang="en-US" sz="1400" dirty="0" smtClean="0"/>
                        <a:t>Providing fresh alternatives, without criticism</a:t>
                      </a:r>
                      <a:endParaRPr lang="en-US" sz="1400" dirty="0"/>
                    </a:p>
                  </a:txBody>
                  <a:tcPr/>
                </a:tc>
              </a:tr>
            </a:tbl>
          </a:graphicData>
        </a:graphic>
      </p:graphicFrame>
      <p:graphicFrame>
        <p:nvGraphicFramePr>
          <p:cNvPr id="9" name="Content Placeholder 8"/>
          <p:cNvGraphicFramePr>
            <a:graphicFrameLocks noGrp="1"/>
          </p:cNvGraphicFramePr>
          <p:nvPr>
            <p:ph sz="quarter" idx="2"/>
          </p:nvPr>
        </p:nvGraphicFramePr>
        <p:xfrm>
          <a:off x="4845050" y="1589088"/>
          <a:ext cx="4146550" cy="3931920"/>
        </p:xfrm>
        <a:graphic>
          <a:graphicData uri="http://schemas.openxmlformats.org/drawingml/2006/table">
            <a:tbl>
              <a:tblPr firstRow="1" bandRow="1">
                <a:tableStyleId>{2D5ABB26-0587-4C30-8999-92F81FD0307C}</a:tableStyleId>
              </a:tblPr>
              <a:tblGrid>
                <a:gridCol w="1936750"/>
                <a:gridCol w="2209800"/>
              </a:tblGrid>
              <a:tr h="370840">
                <a:tc>
                  <a:txBody>
                    <a:bodyPr/>
                    <a:lstStyle/>
                    <a:p>
                      <a:r>
                        <a:rPr lang="en-US" sz="1200" b="1" dirty="0" smtClean="0"/>
                        <a:t>Green</a:t>
                      </a:r>
                      <a:r>
                        <a:rPr lang="en-US" sz="1200" b="1" baseline="0" dirty="0" smtClean="0"/>
                        <a:t> Hat</a:t>
                      </a:r>
                    </a:p>
                    <a:p>
                      <a:r>
                        <a:rPr lang="en-US" sz="1200" dirty="0" smtClean="0"/>
                        <a:t>Creative</a:t>
                      </a:r>
                      <a:r>
                        <a:rPr lang="en-US" sz="1200" baseline="0" dirty="0" smtClean="0"/>
                        <a:t> approach</a:t>
                      </a:r>
                    </a:p>
                    <a:p>
                      <a:r>
                        <a:rPr lang="en-US" sz="1200" baseline="0" dirty="0" smtClean="0"/>
                        <a:t>Fresh new ideas</a:t>
                      </a:r>
                    </a:p>
                    <a:p>
                      <a:endParaRPr lang="en-US" sz="1200" baseline="0" dirty="0" smtClean="0"/>
                    </a:p>
                    <a:p>
                      <a:endParaRPr lang="en-US" sz="1200" dirty="0" smtClean="0"/>
                    </a:p>
                    <a:p>
                      <a:endParaRPr lang="en-US" sz="1200" dirty="0" smtClean="0"/>
                    </a:p>
                    <a:p>
                      <a:endParaRPr lang="en-US" sz="1200" dirty="0"/>
                    </a:p>
                  </a:txBody>
                  <a:tcPr/>
                </a:tc>
                <a:tc>
                  <a:txBody>
                    <a:bodyPr/>
                    <a:lstStyle/>
                    <a:p>
                      <a:r>
                        <a:rPr lang="en-US" sz="1200" b="1" dirty="0" smtClean="0"/>
                        <a:t>Blue Hat</a:t>
                      </a:r>
                    </a:p>
                    <a:p>
                      <a:r>
                        <a:rPr lang="en-US" sz="1200" dirty="0" smtClean="0"/>
                        <a:t>What</a:t>
                      </a:r>
                      <a:r>
                        <a:rPr lang="en-US" sz="1200" baseline="0" dirty="0" smtClean="0"/>
                        <a:t> have we learned? </a:t>
                      </a:r>
                    </a:p>
                    <a:p>
                      <a:r>
                        <a:rPr lang="en-US" sz="1200" baseline="0" dirty="0" smtClean="0"/>
                        <a:t>What are the next steps?</a:t>
                      </a:r>
                      <a:endParaRPr lang="en-US" sz="1200" dirty="0"/>
                    </a:p>
                  </a:txBody>
                  <a:tcPr/>
                </a:tc>
              </a:tr>
              <a:tr h="370840">
                <a:tc>
                  <a:txBody>
                    <a:bodyPr/>
                    <a:lstStyle/>
                    <a:p>
                      <a:r>
                        <a:rPr lang="en-US" sz="1200" b="1" dirty="0" smtClean="0"/>
                        <a:t>Red</a:t>
                      </a:r>
                      <a:r>
                        <a:rPr lang="en-US" sz="1200" b="1" baseline="0" dirty="0" smtClean="0"/>
                        <a:t> Hat</a:t>
                      </a:r>
                    </a:p>
                    <a:p>
                      <a:r>
                        <a:rPr lang="en-US" sz="1200" dirty="0" smtClean="0"/>
                        <a:t>Gut</a:t>
                      </a:r>
                      <a:r>
                        <a:rPr lang="en-US" sz="1200" baseline="0" dirty="0" smtClean="0"/>
                        <a:t> feelings</a:t>
                      </a:r>
                    </a:p>
                    <a:p>
                      <a:r>
                        <a:rPr lang="en-US" sz="1200" baseline="0" dirty="0" smtClean="0"/>
                        <a:t>What do my senses tell me about this?</a:t>
                      </a:r>
                    </a:p>
                    <a:p>
                      <a:endParaRPr lang="en-US" sz="1200" baseline="0" dirty="0" smtClean="0"/>
                    </a:p>
                    <a:p>
                      <a:endParaRPr lang="en-US" sz="1200" baseline="0" dirty="0" smtClean="0"/>
                    </a:p>
                    <a:p>
                      <a:endParaRPr lang="en-US" sz="1200" baseline="0" dirty="0" smtClean="0"/>
                    </a:p>
                    <a:p>
                      <a:endParaRPr lang="en-US" sz="1200" dirty="0"/>
                    </a:p>
                  </a:txBody>
                  <a:tcPr/>
                </a:tc>
                <a:tc>
                  <a:txBody>
                    <a:bodyPr/>
                    <a:lstStyle/>
                    <a:p>
                      <a:r>
                        <a:rPr lang="en-US" sz="1200" b="1" dirty="0" smtClean="0"/>
                        <a:t>Yellow Hat</a:t>
                      </a:r>
                    </a:p>
                    <a:p>
                      <a:r>
                        <a:rPr lang="en-US" sz="1200" dirty="0" smtClean="0"/>
                        <a:t>Advantages?</a:t>
                      </a:r>
                    </a:p>
                    <a:p>
                      <a:r>
                        <a:rPr lang="en-US" sz="1200" dirty="0" smtClean="0"/>
                        <a:t>The best</a:t>
                      </a:r>
                      <a:r>
                        <a:rPr lang="en-US" sz="1200" baseline="0" dirty="0" smtClean="0"/>
                        <a:t> possible outcome? </a:t>
                      </a:r>
                      <a:endParaRPr lang="en-US" sz="1200" dirty="0"/>
                    </a:p>
                  </a:txBody>
                  <a:tcPr/>
                </a:tc>
              </a:tr>
              <a:tr h="370840">
                <a:tc>
                  <a:txBody>
                    <a:bodyPr/>
                    <a:lstStyle/>
                    <a:p>
                      <a:r>
                        <a:rPr lang="en-US" sz="1200" b="1" dirty="0" smtClean="0"/>
                        <a:t>Black</a:t>
                      </a:r>
                      <a:r>
                        <a:rPr lang="en-US" sz="1200" b="1" baseline="0" dirty="0" smtClean="0"/>
                        <a:t> Hat</a:t>
                      </a:r>
                    </a:p>
                    <a:p>
                      <a:r>
                        <a:rPr lang="en-US" sz="1200" dirty="0" smtClean="0"/>
                        <a:t>Risks</a:t>
                      </a:r>
                      <a:r>
                        <a:rPr lang="en-US" sz="1200" baseline="0" dirty="0" smtClean="0"/>
                        <a:t> and problems?</a:t>
                      </a:r>
                    </a:p>
                    <a:p>
                      <a:r>
                        <a:rPr lang="en-US" sz="1200" baseline="0" dirty="0" smtClean="0"/>
                        <a:t>Worse case scenario?</a:t>
                      </a:r>
                    </a:p>
                    <a:p>
                      <a:endParaRPr lang="en-US" sz="1200" baseline="0" dirty="0" smtClean="0"/>
                    </a:p>
                    <a:p>
                      <a:endParaRPr lang="en-US" sz="1200" dirty="0"/>
                    </a:p>
                  </a:txBody>
                  <a:tcPr/>
                </a:tc>
                <a:tc>
                  <a:txBody>
                    <a:bodyPr/>
                    <a:lstStyle/>
                    <a:p>
                      <a:r>
                        <a:rPr lang="en-US" sz="1200" b="1" dirty="0" smtClean="0"/>
                        <a:t>White Hat</a:t>
                      </a:r>
                    </a:p>
                    <a:p>
                      <a:r>
                        <a:rPr lang="en-US" sz="1200" dirty="0" smtClean="0"/>
                        <a:t>What</a:t>
                      </a:r>
                      <a:r>
                        <a:rPr lang="en-US" sz="1200" baseline="0" dirty="0" smtClean="0"/>
                        <a:t> facts do we need? </a:t>
                      </a:r>
                    </a:p>
                    <a:p>
                      <a:r>
                        <a:rPr lang="en-US" sz="1200" baseline="0" dirty="0" smtClean="0"/>
                        <a:t>How can we get those facts? </a:t>
                      </a:r>
                    </a:p>
                    <a:p>
                      <a:endParaRPr lang="en-US" sz="1200" baseline="0" dirty="0" smtClean="0"/>
                    </a:p>
                    <a:p>
                      <a:endParaRPr lang="en-US" sz="1200" dirty="0"/>
                    </a:p>
                  </a:txBody>
                  <a:tcPr/>
                </a:tc>
              </a:tr>
            </a:tbl>
          </a:graphicData>
        </a:graphic>
      </p:graphicFrame>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63</a:t>
            </a:fld>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pic>
        <p:nvPicPr>
          <p:cNvPr id="108548" name="Picture 4"/>
          <p:cNvPicPr>
            <a:picLocks noChangeAspect="1" noChangeArrowheads="1"/>
          </p:cNvPicPr>
          <p:nvPr/>
        </p:nvPicPr>
        <p:blipFill>
          <a:blip r:embed="rId3" cstate="print"/>
          <a:srcRect/>
          <a:stretch>
            <a:fillRect/>
          </a:stretch>
        </p:blipFill>
        <p:spPr bwMode="auto">
          <a:xfrm>
            <a:off x="4953000" y="2209800"/>
            <a:ext cx="847725" cy="561975"/>
          </a:xfrm>
          <a:prstGeom prst="rect">
            <a:avLst/>
          </a:prstGeom>
          <a:noFill/>
          <a:ln w="9525">
            <a:noFill/>
            <a:miter lim="800000"/>
            <a:headEnd/>
            <a:tailEnd/>
          </a:ln>
        </p:spPr>
      </p:pic>
      <p:pic>
        <p:nvPicPr>
          <p:cNvPr id="108549" name="Picture 5"/>
          <p:cNvPicPr>
            <a:picLocks noChangeAspect="1" noChangeArrowheads="1"/>
          </p:cNvPicPr>
          <p:nvPr/>
        </p:nvPicPr>
        <p:blipFill>
          <a:blip r:embed="rId4" cstate="print"/>
          <a:srcRect/>
          <a:stretch>
            <a:fillRect/>
          </a:stretch>
        </p:blipFill>
        <p:spPr bwMode="auto">
          <a:xfrm>
            <a:off x="6858000" y="2209800"/>
            <a:ext cx="866775" cy="561975"/>
          </a:xfrm>
          <a:prstGeom prst="rect">
            <a:avLst/>
          </a:prstGeom>
          <a:noFill/>
          <a:ln w="9525">
            <a:noFill/>
            <a:miter lim="800000"/>
            <a:headEnd/>
            <a:tailEnd/>
          </a:ln>
        </p:spPr>
      </p:pic>
      <p:pic>
        <p:nvPicPr>
          <p:cNvPr id="108550" name="Picture 6"/>
          <p:cNvPicPr>
            <a:picLocks noChangeAspect="1" noChangeArrowheads="1"/>
          </p:cNvPicPr>
          <p:nvPr/>
        </p:nvPicPr>
        <p:blipFill>
          <a:blip r:embed="rId5" cstate="print"/>
          <a:srcRect/>
          <a:stretch>
            <a:fillRect/>
          </a:stretch>
        </p:blipFill>
        <p:spPr bwMode="auto">
          <a:xfrm>
            <a:off x="4953000" y="3800475"/>
            <a:ext cx="828675" cy="542925"/>
          </a:xfrm>
          <a:prstGeom prst="rect">
            <a:avLst/>
          </a:prstGeom>
          <a:noFill/>
          <a:ln w="9525">
            <a:noFill/>
            <a:miter lim="800000"/>
            <a:headEnd/>
            <a:tailEnd/>
          </a:ln>
        </p:spPr>
      </p:pic>
      <p:pic>
        <p:nvPicPr>
          <p:cNvPr id="108551" name="Picture 7"/>
          <p:cNvPicPr>
            <a:picLocks noChangeAspect="1" noChangeArrowheads="1"/>
          </p:cNvPicPr>
          <p:nvPr/>
        </p:nvPicPr>
        <p:blipFill>
          <a:blip r:embed="rId6" cstate="print"/>
          <a:srcRect/>
          <a:stretch>
            <a:fillRect/>
          </a:stretch>
        </p:blipFill>
        <p:spPr bwMode="auto">
          <a:xfrm>
            <a:off x="6858000" y="3790950"/>
            <a:ext cx="828675" cy="552450"/>
          </a:xfrm>
          <a:prstGeom prst="rect">
            <a:avLst/>
          </a:prstGeom>
          <a:noFill/>
          <a:ln w="9525">
            <a:noFill/>
            <a:miter lim="800000"/>
            <a:headEnd/>
            <a:tailEnd/>
          </a:ln>
        </p:spPr>
      </p:pic>
      <p:pic>
        <p:nvPicPr>
          <p:cNvPr id="108552" name="Picture 8"/>
          <p:cNvPicPr>
            <a:picLocks noChangeAspect="1" noChangeArrowheads="1"/>
          </p:cNvPicPr>
          <p:nvPr/>
        </p:nvPicPr>
        <p:blipFill>
          <a:blip r:embed="rId7" cstate="print"/>
          <a:srcRect/>
          <a:stretch>
            <a:fillRect/>
          </a:stretch>
        </p:blipFill>
        <p:spPr bwMode="auto">
          <a:xfrm>
            <a:off x="4953000" y="5257800"/>
            <a:ext cx="819150" cy="552450"/>
          </a:xfrm>
          <a:prstGeom prst="rect">
            <a:avLst/>
          </a:prstGeom>
          <a:noFill/>
          <a:ln w="9525">
            <a:noFill/>
            <a:miter lim="800000"/>
            <a:headEnd/>
            <a:tailEnd/>
          </a:ln>
        </p:spPr>
      </p:pic>
      <p:pic>
        <p:nvPicPr>
          <p:cNvPr id="108553" name="Picture 9"/>
          <p:cNvPicPr>
            <a:picLocks noChangeAspect="1" noChangeArrowheads="1"/>
          </p:cNvPicPr>
          <p:nvPr/>
        </p:nvPicPr>
        <p:blipFill>
          <a:blip r:embed="rId8" cstate="print"/>
          <a:srcRect/>
          <a:stretch>
            <a:fillRect/>
          </a:stretch>
        </p:blipFill>
        <p:spPr bwMode="auto">
          <a:xfrm>
            <a:off x="6858000" y="5210175"/>
            <a:ext cx="876300" cy="581025"/>
          </a:xfrm>
          <a:prstGeom prst="rect">
            <a:avLst/>
          </a:prstGeom>
          <a:noFill/>
          <a:ln w="9525">
            <a:noFill/>
            <a:miter lim="800000"/>
            <a:headEnd/>
            <a:tailEnd/>
          </a:ln>
        </p:spPr>
      </p:pic>
      <p:sp>
        <p:nvSpPr>
          <p:cNvPr id="18" name="TextBox 17"/>
          <p:cNvSpPr txBox="1"/>
          <p:nvPr/>
        </p:nvSpPr>
        <p:spPr>
          <a:xfrm>
            <a:off x="3733800" y="5943600"/>
            <a:ext cx="52578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400" dirty="0" smtClean="0"/>
              <a:t>Source: “</a:t>
            </a:r>
            <a:r>
              <a:rPr lang="en-US" sz="1400" i="1" dirty="0" smtClean="0"/>
              <a:t>Six Thinking Hats for Software Testing</a:t>
            </a:r>
            <a:r>
              <a:rPr lang="en-US" sz="1400" dirty="0" smtClean="0"/>
              <a:t>” by Julian Harty</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descr="C:\Users\MichaelDKelly\Documents\Developer Town\ASPE\Testing Fundamentals\iStockPhoto\iStock_000003282074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19600" y="3640908"/>
            <a:ext cx="4724400" cy="3217091"/>
          </a:xfrm>
          <a:prstGeom prst="rect">
            <a:avLst/>
          </a:prstGeom>
          <a:noFill/>
        </p:spPr>
      </p:pic>
      <p:sp>
        <p:nvSpPr>
          <p:cNvPr id="2" name="Title 1"/>
          <p:cNvSpPr>
            <a:spLocks noGrp="1"/>
          </p:cNvSpPr>
          <p:nvPr>
            <p:ph type="title"/>
          </p:nvPr>
        </p:nvSpPr>
        <p:spPr/>
        <p:txBody>
          <a:bodyPr>
            <a:noAutofit/>
          </a:bodyPr>
          <a:lstStyle/>
          <a:p>
            <a:pPr marL="342900" lvl="0" indent="-342900">
              <a:spcBef>
                <a:spcPct val="20000"/>
              </a:spcBef>
              <a:defRPr/>
            </a:pPr>
            <a:r>
              <a:rPr lang="en-US" sz="4000" dirty="0"/>
              <a:t>Universal Testing </a:t>
            </a:r>
            <a:r>
              <a:rPr lang="en-US" sz="4000" dirty="0" smtClean="0"/>
              <a:t>Method v2.0</a:t>
            </a:r>
            <a:endParaRPr lang="en-US" sz="4000" dirty="0"/>
          </a:p>
        </p:txBody>
      </p:sp>
      <p:sp>
        <p:nvSpPr>
          <p:cNvPr id="8" name="Text Placeholder 7"/>
          <p:cNvSpPr>
            <a:spLocks noGrp="1"/>
          </p:cNvSpPr>
          <p:nvPr>
            <p:ph type="body" idx="2"/>
          </p:nvPr>
        </p:nvSpPr>
        <p:spPr>
          <a:xfrm>
            <a:off x="457200" y="1600200"/>
            <a:ext cx="3505200" cy="4525963"/>
          </a:xfrm>
        </p:spPr>
        <p:txBody>
          <a:bodyPr>
            <a:noAutofit/>
          </a:bodyPr>
          <a:lstStyle/>
          <a:p>
            <a:pPr marL="514350" lvl="0" indent="-514350">
              <a:spcBef>
                <a:spcPts val="1200"/>
              </a:spcBef>
              <a:buClr>
                <a:schemeClr val="bg1"/>
              </a:buClr>
              <a:buSzPct val="100000"/>
              <a:buFont typeface="+mj-lt"/>
              <a:buAutoNum type="arabicPeriod"/>
              <a:defRPr/>
            </a:pPr>
            <a:r>
              <a:rPr lang="en-US" sz="1400" dirty="0" smtClean="0"/>
              <a:t>Model </a:t>
            </a:r>
            <a:r>
              <a:rPr lang="en-US" sz="1400" dirty="0"/>
              <a:t>the test space.</a:t>
            </a:r>
          </a:p>
          <a:p>
            <a:pPr marL="514350" lvl="0" indent="-514350">
              <a:spcBef>
                <a:spcPts val="1200"/>
              </a:spcBef>
              <a:buClr>
                <a:schemeClr val="bg1"/>
              </a:buClr>
              <a:buSzPct val="100000"/>
              <a:buFont typeface="+mj-lt"/>
              <a:buAutoNum type="arabicPeriod"/>
              <a:defRPr/>
            </a:pPr>
            <a:r>
              <a:rPr lang="en-US" sz="1400" dirty="0"/>
              <a:t>Determine coverage.</a:t>
            </a:r>
          </a:p>
          <a:p>
            <a:pPr marL="514350" lvl="0" indent="-514350">
              <a:spcBef>
                <a:spcPts val="1200"/>
              </a:spcBef>
              <a:buClr>
                <a:schemeClr val="bg1"/>
              </a:buClr>
              <a:buSzPct val="100000"/>
              <a:buFont typeface="+mj-lt"/>
              <a:buAutoNum type="arabicPeriod"/>
              <a:defRPr/>
            </a:pPr>
            <a:r>
              <a:rPr lang="en-US" sz="1400" dirty="0"/>
              <a:t>Determine oracles.</a:t>
            </a:r>
          </a:p>
          <a:p>
            <a:pPr marL="514350" lvl="0" indent="-514350">
              <a:spcBef>
                <a:spcPts val="1200"/>
              </a:spcBef>
              <a:buClr>
                <a:schemeClr val="bg1"/>
              </a:buClr>
              <a:buSzPct val="100000"/>
              <a:buFont typeface="+mj-lt"/>
              <a:buAutoNum type="arabicPeriod"/>
              <a:defRPr/>
            </a:pPr>
            <a:r>
              <a:rPr lang="en-US" sz="1400" dirty="0"/>
              <a:t>Determine test procedures.</a:t>
            </a:r>
          </a:p>
          <a:p>
            <a:pPr marL="514350" lvl="0" indent="-514350">
              <a:spcBef>
                <a:spcPts val="1200"/>
              </a:spcBef>
              <a:buClr>
                <a:schemeClr val="bg1"/>
              </a:buClr>
              <a:buSzPct val="100000"/>
              <a:buFont typeface="+mj-lt"/>
              <a:buAutoNum type="arabicPeriod"/>
              <a:defRPr/>
            </a:pPr>
            <a:r>
              <a:rPr lang="en-US" sz="1400" dirty="0"/>
              <a:t>Configure the test system.</a:t>
            </a:r>
          </a:p>
          <a:p>
            <a:pPr marL="514350" lvl="0" indent="-514350">
              <a:spcBef>
                <a:spcPts val="1200"/>
              </a:spcBef>
              <a:buClr>
                <a:schemeClr val="bg1"/>
              </a:buClr>
              <a:buSzPct val="100000"/>
              <a:buFont typeface="+mj-lt"/>
              <a:buAutoNum type="arabicPeriod"/>
              <a:defRPr/>
            </a:pPr>
            <a:r>
              <a:rPr lang="en-US" sz="1400" dirty="0"/>
              <a:t>Operate the test system.</a:t>
            </a:r>
          </a:p>
          <a:p>
            <a:pPr marL="514350" lvl="0" indent="-514350">
              <a:spcBef>
                <a:spcPts val="1200"/>
              </a:spcBef>
              <a:buClr>
                <a:schemeClr val="bg1"/>
              </a:buClr>
              <a:buSzPct val="100000"/>
              <a:buFont typeface="+mj-lt"/>
              <a:buAutoNum type="arabicPeriod"/>
              <a:defRPr/>
            </a:pPr>
            <a:r>
              <a:rPr lang="en-US" sz="1400" b="1" dirty="0"/>
              <a:t>Observe the test system. </a:t>
            </a:r>
          </a:p>
          <a:p>
            <a:pPr marL="514350" lvl="0" indent="-514350">
              <a:spcBef>
                <a:spcPts val="1200"/>
              </a:spcBef>
              <a:buClr>
                <a:schemeClr val="bg1"/>
              </a:buClr>
              <a:buSzPct val="100000"/>
              <a:buFont typeface="+mj-lt"/>
              <a:buAutoNum type="arabicPeriod"/>
              <a:defRPr/>
            </a:pPr>
            <a:r>
              <a:rPr lang="en-US" sz="1400" dirty="0"/>
              <a:t>Evaluate the test results.</a:t>
            </a:r>
          </a:p>
          <a:p>
            <a:pPr marL="514350" lvl="0" indent="-514350">
              <a:spcBef>
                <a:spcPts val="1200"/>
              </a:spcBef>
              <a:buClr>
                <a:schemeClr val="bg1"/>
              </a:buClr>
              <a:buSzPct val="100000"/>
              <a:buFont typeface="+mj-lt"/>
              <a:buAutoNum type="arabicPeriod"/>
              <a:defRPr/>
            </a:pPr>
            <a:r>
              <a:rPr lang="en-US" sz="1400" dirty="0"/>
              <a:t>Report test results.</a:t>
            </a:r>
          </a:p>
          <a:p>
            <a:pPr>
              <a:spcBef>
                <a:spcPts val="1200"/>
              </a:spcBef>
              <a:buClr>
                <a:schemeClr val="bg1"/>
              </a:buClr>
              <a:buSzPct val="100000"/>
            </a:pPr>
            <a:endParaRPr lang="en-US" sz="1400" dirty="0"/>
          </a:p>
        </p:txBody>
      </p:sp>
      <p:sp>
        <p:nvSpPr>
          <p:cNvPr id="7" name="Content Placeholder 6"/>
          <p:cNvSpPr>
            <a:spLocks noGrp="1"/>
          </p:cNvSpPr>
          <p:nvPr>
            <p:ph sz="quarter" idx="1"/>
          </p:nvPr>
        </p:nvSpPr>
        <p:spPr>
          <a:xfrm>
            <a:off x="4114800" y="1600200"/>
            <a:ext cx="4724400" cy="4525963"/>
          </a:xfrm>
        </p:spPr>
        <p:txBody>
          <a:bodyPr>
            <a:normAutofit/>
          </a:bodyPr>
          <a:lstStyle/>
          <a:p>
            <a:pPr marL="514350" indent="-514350"/>
            <a:r>
              <a:rPr lang="en-US" sz="2000" dirty="0" smtClean="0"/>
              <a:t>Gathering empirical data about the application: different kinds of data, or data about different aspects.</a:t>
            </a:r>
          </a:p>
          <a:p>
            <a:pPr marL="514350" indent="-514350"/>
            <a:r>
              <a:rPr lang="en-US" sz="2000" dirty="0" smtClean="0"/>
              <a:t>Preserving information about your progress and findings. Capturing notes, screenshots, logs, audio and video, etc….</a:t>
            </a:r>
          </a:p>
        </p:txBody>
      </p:sp>
      <p:sp>
        <p:nvSpPr>
          <p:cNvPr id="12" name="Text Placeholder 9"/>
          <p:cNvSpPr txBox="1">
            <a:spLocks/>
          </p:cNvSpPr>
          <p:nvPr/>
        </p:nvSpPr>
        <p:spPr>
          <a:xfrm>
            <a:off x="9448800" y="198438"/>
            <a:ext cx="4041775"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Content Placeholder 10"/>
          <p:cNvSpPr txBox="1">
            <a:spLocks/>
          </p:cNvSpPr>
          <p:nvPr/>
        </p:nvSpPr>
        <p:spPr>
          <a:xfrm>
            <a:off x="9448800" y="914400"/>
            <a:ext cx="4041775" cy="4983163"/>
          </a:xfrm>
          <a:prstGeom prst="rect">
            <a:avLst/>
          </a:prstGeom>
        </p:spPr>
        <p:txBody>
          <a:bodyPr>
            <a:norm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Oval 9"/>
          <p:cNvSpPr/>
          <p:nvPr/>
        </p:nvSpPr>
        <p:spPr>
          <a:xfrm>
            <a:off x="228600" y="4572000"/>
            <a:ext cx="3429000" cy="533400"/>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Slide Number Placeholder 14"/>
          <p:cNvSpPr>
            <a:spLocks noGrp="1"/>
          </p:cNvSpPr>
          <p:nvPr>
            <p:ph type="sldNum" sz="quarter" idx="12"/>
          </p:nvPr>
        </p:nvSpPr>
        <p:spPr/>
        <p:txBody>
          <a:bodyPr>
            <a:normAutofit fontScale="85000" lnSpcReduction="20000"/>
          </a:bodyPr>
          <a:lstStyle/>
          <a:p>
            <a:fld id="{7A7308B0-0963-4AF8-8229-9EF293A0BECF}" type="slidenum">
              <a:rPr lang="en-US" smtClean="0"/>
              <a:pPr/>
              <a:t>64</a:t>
            </a:fld>
            <a:endParaRPr lang="en-US" dirty="0"/>
          </a:p>
        </p:txBody>
      </p:sp>
      <p:sp>
        <p:nvSpPr>
          <p:cNvPr id="16" name="Footer Placeholder 15"/>
          <p:cNvSpPr>
            <a:spLocks noGrp="1"/>
          </p:cNvSpPr>
          <p:nvPr>
            <p:ph type="ftr" sz="quarter" idx="4294967295"/>
          </p:nvPr>
        </p:nvSpPr>
        <p:spPr>
          <a:xfrm>
            <a:off x="609600" y="6477000"/>
            <a:ext cx="5421083" cy="365125"/>
          </a:xfrm>
        </p:spPr>
        <p:txBody>
          <a:bodyPr/>
          <a:lstStyle/>
          <a:p>
            <a:endParaRPr lang="en-US" dirty="0"/>
          </a:p>
        </p:txBody>
      </p:sp>
      <p:sp>
        <p:nvSpPr>
          <p:cNvPr id="17" name="TextBox 16"/>
          <p:cNvSpPr txBox="1"/>
          <p:nvPr/>
        </p:nvSpPr>
        <p:spPr>
          <a:xfrm>
            <a:off x="457200" y="6197025"/>
            <a:ext cx="3429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a:t>
            </a:r>
            <a:r>
              <a:rPr lang="en-US" sz="1400" i="1" dirty="0" smtClean="0"/>
              <a:t>Rapid Software Testing</a:t>
            </a:r>
            <a:r>
              <a:rPr lang="en-US" sz="1400" dirty="0" smtClean="0"/>
              <a:t>” v2.1 by James Bach</a:t>
            </a:r>
            <a:r>
              <a:rPr lang="en-US" sz="1400" baseline="0" dirty="0" smtClean="0"/>
              <a:t> and Michael Bolton</a:t>
            </a:r>
            <a:endParaRPr lang="en-US" sz="1400" dirty="0" smtClean="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Preserving results - common practices</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65</a:t>
            </a:fld>
            <a:endParaRPr lang="en-US" dirty="0"/>
          </a:p>
        </p:txBody>
      </p:sp>
      <p:sp>
        <p:nvSpPr>
          <p:cNvPr id="7" name="Content Placeholder 6"/>
          <p:cNvSpPr>
            <a:spLocks noGrp="1"/>
          </p:cNvSpPr>
          <p:nvPr>
            <p:ph sz="quarter" idx="1"/>
          </p:nvPr>
        </p:nvSpPr>
        <p:spPr>
          <a:xfrm>
            <a:off x="612648" y="1600200"/>
            <a:ext cx="8153400" cy="4800600"/>
          </a:xfrm>
        </p:spPr>
        <p:txBody>
          <a:bodyPr>
            <a:normAutofit fontScale="70000" lnSpcReduction="20000"/>
          </a:bodyPr>
          <a:lstStyle/>
          <a:p>
            <a:r>
              <a:rPr lang="en-US" sz="3200" dirty="0" smtClean="0"/>
              <a:t>Testing Notes</a:t>
            </a:r>
          </a:p>
          <a:p>
            <a:pPr lvl="1"/>
            <a:r>
              <a:rPr lang="en-US" dirty="0" smtClean="0"/>
              <a:t>Capturing results in test case documents</a:t>
            </a:r>
          </a:p>
          <a:p>
            <a:pPr lvl="1"/>
            <a:r>
              <a:rPr lang="en-US" dirty="0" smtClean="0"/>
              <a:t>Taking detailed testing notes (on paper, on a wiki, etc…) </a:t>
            </a:r>
          </a:p>
          <a:p>
            <a:r>
              <a:rPr lang="en-US" sz="3200" dirty="0" smtClean="0"/>
              <a:t>Audio and video </a:t>
            </a:r>
          </a:p>
          <a:p>
            <a:pPr lvl="1"/>
            <a:r>
              <a:rPr lang="en-US" dirty="0" smtClean="0"/>
              <a:t>Video capture </a:t>
            </a:r>
          </a:p>
          <a:p>
            <a:pPr lvl="1"/>
            <a:r>
              <a:rPr lang="en-US" dirty="0" smtClean="0"/>
              <a:t>Desktop recording </a:t>
            </a:r>
          </a:p>
          <a:p>
            <a:pPr lvl="1"/>
            <a:r>
              <a:rPr lang="en-US" dirty="0" smtClean="0"/>
              <a:t>Screenshots </a:t>
            </a:r>
          </a:p>
          <a:p>
            <a:r>
              <a:rPr lang="en-US" sz="3200" dirty="0" smtClean="0"/>
              <a:t>Recording interaction</a:t>
            </a:r>
          </a:p>
          <a:p>
            <a:pPr lvl="1"/>
            <a:r>
              <a:rPr lang="en-US" dirty="0" smtClean="0"/>
              <a:t>Key logging </a:t>
            </a:r>
          </a:p>
          <a:p>
            <a:pPr lvl="1"/>
            <a:r>
              <a:rPr lang="en-US" dirty="0" smtClean="0"/>
              <a:t>Click logging </a:t>
            </a:r>
          </a:p>
          <a:p>
            <a:pPr lvl="1"/>
            <a:r>
              <a:rPr lang="en-US" dirty="0" smtClean="0"/>
              <a:t>File and registry monitoring </a:t>
            </a:r>
          </a:p>
          <a:p>
            <a:r>
              <a:rPr lang="en-US" sz="3200" dirty="0" smtClean="0"/>
              <a:t>System assets:</a:t>
            </a:r>
          </a:p>
          <a:p>
            <a:pPr lvl="1"/>
            <a:r>
              <a:rPr lang="en-US" dirty="0" smtClean="0"/>
              <a:t>Database snap-shots</a:t>
            </a:r>
          </a:p>
          <a:p>
            <a:pPr lvl="1"/>
            <a:r>
              <a:rPr lang="en-US" dirty="0" smtClean="0"/>
              <a:t>Versioning system files</a:t>
            </a:r>
          </a:p>
          <a:p>
            <a:pPr lvl="1"/>
            <a:r>
              <a:rPr lang="en-US" sz="2500" dirty="0" smtClean="0"/>
              <a:t>Copying log files</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Preserving results - some excellent tools</a:t>
            </a:r>
            <a:endParaRPr lang="en-US" sz="3200"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66</a:t>
            </a:fld>
            <a:endParaRPr lang="en-US" dirty="0"/>
          </a:p>
        </p:txBody>
      </p:sp>
      <p:sp>
        <p:nvSpPr>
          <p:cNvPr id="9" name="Content Placeholder 8"/>
          <p:cNvSpPr>
            <a:spLocks noGrp="1"/>
          </p:cNvSpPr>
          <p:nvPr>
            <p:ph sz="quarter" idx="1"/>
          </p:nvPr>
        </p:nvSpPr>
        <p:spPr>
          <a:xfrm>
            <a:off x="536448" y="1600200"/>
            <a:ext cx="8531352" cy="4495800"/>
          </a:xfrm>
        </p:spPr>
        <p:txBody>
          <a:bodyPr>
            <a:noAutofit/>
          </a:bodyPr>
          <a:lstStyle/>
          <a:p>
            <a:r>
              <a:rPr lang="en-US" sz="2000" dirty="0" smtClean="0"/>
              <a:t>iShowU, </a:t>
            </a:r>
            <a:r>
              <a:rPr lang="en-US" sz="2000" dirty="0" smtClean="0">
                <a:hlinkClick r:id="rId2"/>
              </a:rPr>
              <a:t>http://www.shinywhitebox.com/</a:t>
            </a:r>
            <a:r>
              <a:rPr lang="en-US" sz="2000" dirty="0" smtClean="0"/>
              <a:t> </a:t>
            </a:r>
          </a:p>
          <a:p>
            <a:r>
              <a:rPr lang="en-US" sz="2000" dirty="0" smtClean="0"/>
              <a:t>Snagit, </a:t>
            </a:r>
            <a:r>
              <a:rPr lang="en-US" sz="2000" dirty="0" smtClean="0">
                <a:hlinkClick r:id="rId3"/>
              </a:rPr>
              <a:t>http://www.techsmith.com/snagit/</a:t>
            </a:r>
            <a:r>
              <a:rPr lang="en-US" sz="2000" dirty="0" smtClean="0"/>
              <a:t> </a:t>
            </a:r>
          </a:p>
          <a:p>
            <a:r>
              <a:rPr lang="en-US" sz="2000" dirty="0" smtClean="0"/>
              <a:t>CamStudio, </a:t>
            </a:r>
            <a:r>
              <a:rPr lang="en-US" sz="2000" dirty="0" smtClean="0">
                <a:hlinkClick r:id="rId4"/>
              </a:rPr>
              <a:t>http://camstudio.org/</a:t>
            </a:r>
            <a:r>
              <a:rPr lang="en-US" sz="2000" dirty="0" smtClean="0"/>
              <a:t> </a:t>
            </a:r>
          </a:p>
          <a:p>
            <a:r>
              <a:rPr lang="en-US" sz="2000" dirty="0" smtClean="0"/>
              <a:t>BB TestAsssistant, </a:t>
            </a:r>
            <a:r>
              <a:rPr lang="en-US" sz="2000" dirty="0" smtClean="0">
                <a:hlinkClick r:id="rId5"/>
              </a:rPr>
              <a:t>http://www.bbsoftware.co.uk/BBTestAssistant.aspx</a:t>
            </a:r>
            <a:r>
              <a:rPr lang="en-US" sz="2000" dirty="0" smtClean="0"/>
              <a:t> </a:t>
            </a:r>
          </a:p>
          <a:p>
            <a:r>
              <a:rPr lang="en-US" sz="2000" dirty="0" smtClean="0"/>
              <a:t>TestExplorer, </a:t>
            </a:r>
            <a:r>
              <a:rPr lang="en-US" sz="2000" dirty="0" smtClean="0">
                <a:hlinkClick r:id="rId6"/>
              </a:rPr>
              <a:t>http://www.testexplorer.com/</a:t>
            </a:r>
            <a:r>
              <a:rPr lang="en-US" sz="2000" dirty="0" smtClean="0"/>
              <a:t> </a:t>
            </a:r>
          </a:p>
          <a:p>
            <a:r>
              <a:rPr lang="en-US" sz="2000" dirty="0" smtClean="0"/>
              <a:t>Log-Watch, </a:t>
            </a:r>
            <a:r>
              <a:rPr lang="en-US" sz="2000" dirty="0" smtClean="0">
                <a:hlinkClick r:id="rId7"/>
              </a:rPr>
              <a:t>http://www.satisfice.com/tools.shtml</a:t>
            </a:r>
            <a:r>
              <a:rPr lang="en-US" sz="2000" dirty="0" smtClean="0"/>
              <a:t> </a:t>
            </a:r>
          </a:p>
          <a:p>
            <a:r>
              <a:rPr lang="en-US" sz="2000" dirty="0" smtClean="0"/>
              <a:t>New Relic, </a:t>
            </a:r>
            <a:r>
              <a:rPr lang="en-US" sz="2000" dirty="0" smtClean="0">
                <a:hlinkClick r:id="rId8"/>
              </a:rPr>
              <a:t>http://www.newrelic.com/RPMlite-rails.html</a:t>
            </a:r>
            <a:r>
              <a:rPr lang="en-US" sz="2000" dirty="0" smtClean="0"/>
              <a:t> </a:t>
            </a:r>
          </a:p>
          <a:p>
            <a:r>
              <a:rPr lang="en-US" sz="2000" dirty="0" smtClean="0"/>
              <a:t>WireShark, </a:t>
            </a:r>
            <a:r>
              <a:rPr lang="en-US" sz="2000" dirty="0" smtClean="0">
                <a:hlinkClick r:id="rId9"/>
              </a:rPr>
              <a:t>http://www.wireshark.org/</a:t>
            </a:r>
            <a:r>
              <a:rPr lang="en-US" sz="2000" dirty="0" smtClean="0"/>
              <a:t> </a:t>
            </a:r>
          </a:p>
          <a:p>
            <a:r>
              <a:rPr lang="en-US" sz="2000" dirty="0" smtClean="0"/>
              <a:t>Selenium IDE, </a:t>
            </a:r>
            <a:r>
              <a:rPr lang="en-US" sz="2000" dirty="0" smtClean="0">
                <a:hlinkClick r:id="rId10"/>
              </a:rPr>
              <a:t>http://seleniumhq.org/projects/ide/</a:t>
            </a:r>
            <a:r>
              <a:rPr lang="en-US" sz="2000" dirty="0" smtClean="0"/>
              <a:t> </a:t>
            </a:r>
          </a:p>
          <a:p>
            <a:r>
              <a:rPr lang="en-US" sz="2000" dirty="0" smtClean="0"/>
              <a:t>Moleskine, </a:t>
            </a:r>
            <a:r>
              <a:rPr lang="en-US" sz="2000" dirty="0" smtClean="0">
                <a:hlinkClick r:id="rId11"/>
              </a:rPr>
              <a:t>http://www.moleskine.com/</a:t>
            </a:r>
            <a:r>
              <a:rPr lang="en-US" sz="2000" dirty="0" smtClean="0"/>
              <a:t> </a:t>
            </a:r>
          </a:p>
          <a:p>
            <a:r>
              <a:rPr lang="en-US" sz="2000" dirty="0" smtClean="0"/>
              <a:t>Composition book, </a:t>
            </a:r>
            <a:r>
              <a:rPr lang="en-US" sz="2000" dirty="0" smtClean="0">
                <a:hlinkClick r:id="rId12"/>
              </a:rPr>
              <a:t>http://www.mead.com/</a:t>
            </a:r>
            <a:r>
              <a:rPr lang="en-US" sz="2000" dirty="0" smtClean="0"/>
              <a:t>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Evaluating more than what you see</a:t>
            </a:r>
            <a:endParaRPr lang="en-US" dirty="0"/>
          </a:p>
        </p:txBody>
      </p:sp>
      <p:sp>
        <p:nvSpPr>
          <p:cNvPr id="3" name="Content Placeholder 2"/>
          <p:cNvSpPr>
            <a:spLocks noGrp="1"/>
          </p:cNvSpPr>
          <p:nvPr>
            <p:ph sz="quarter" idx="1"/>
          </p:nvPr>
        </p:nvSpPr>
        <p:spPr/>
        <p:txBody>
          <a:bodyPr>
            <a:noAutofit/>
          </a:bodyPr>
          <a:lstStyle/>
          <a:p>
            <a:pPr>
              <a:buNone/>
            </a:pPr>
            <a:r>
              <a:rPr lang="en-US" sz="2400" dirty="0" smtClean="0"/>
              <a:t>Observation isn’t always “looking at the screen.” </a:t>
            </a:r>
          </a:p>
          <a:p>
            <a:pPr>
              <a:buNone/>
            </a:pPr>
            <a:endParaRPr lang="en-US" sz="600" dirty="0" smtClean="0"/>
          </a:p>
          <a:p>
            <a:pPr>
              <a:buNone/>
            </a:pPr>
            <a:r>
              <a:rPr lang="en-US" sz="2400" dirty="0" smtClean="0"/>
              <a:t>Examples:</a:t>
            </a:r>
          </a:p>
          <a:p>
            <a:r>
              <a:rPr lang="en-US" sz="2400" dirty="0" smtClean="0"/>
              <a:t>Looking at virtual user histograms and system monitors while performance tests are running to better anticipate where additional monitoring might be helpful</a:t>
            </a:r>
          </a:p>
          <a:p>
            <a:r>
              <a:rPr lang="en-US" sz="2400" dirty="0" smtClean="0"/>
              <a:t>Evaluate hidden fields, URLs, session variables, or source code in a browser while performing web security testing</a:t>
            </a:r>
          </a:p>
          <a:p>
            <a:r>
              <a:rPr lang="en-US" sz="2400" dirty="0" smtClean="0"/>
              <a:t>Noticing a user’s (or even another tester’s) facial expressions while they are testing, listening to their voice for evidence of frustration</a:t>
            </a:r>
            <a:endParaRPr lang="en-US" sz="2400"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67</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observation</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Inattentional blindness</a:t>
            </a:r>
          </a:p>
          <a:p>
            <a:r>
              <a:rPr lang="en-US" dirty="0" smtClean="0"/>
              <a:t>Bias</a:t>
            </a:r>
          </a:p>
          <a:p>
            <a:pPr lvl="1"/>
            <a:r>
              <a:rPr lang="en-US" b="1" dirty="0" smtClean="0"/>
              <a:t>Confirmation bias</a:t>
            </a:r>
            <a:r>
              <a:rPr lang="en-US" dirty="0" smtClean="0"/>
              <a:t> takes place when people seek out information to confirm a prior belief and discount information that does not support this belief</a:t>
            </a:r>
          </a:p>
          <a:p>
            <a:pPr lvl="1"/>
            <a:r>
              <a:rPr lang="en-US" b="1" dirty="0" smtClean="0"/>
              <a:t>Assimilation bias</a:t>
            </a:r>
            <a:r>
              <a:rPr lang="en-US" dirty="0" smtClean="0"/>
              <a:t> occurs when a person who is presented with new information that contradicts a preexisting mental model, assimilates the new information to fit into that mental model</a:t>
            </a:r>
          </a:p>
          <a:p>
            <a:pPr lvl="1"/>
            <a:r>
              <a:rPr lang="en-US" b="1" dirty="0" smtClean="0"/>
              <a:t>Automation bias</a:t>
            </a:r>
            <a:r>
              <a:rPr lang="en-US" dirty="0" smtClean="0"/>
              <a:t> occurs when a human decision maker disregards or does not search for contradictory information in light of a computer-generated solution which is accepted as correct</a:t>
            </a:r>
          </a:p>
          <a:p>
            <a:pPr lvl="1"/>
            <a:endParaRPr lang="en-US" dirty="0" smtClean="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68</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types of bias</a:t>
            </a:r>
            <a:endParaRPr lang="en-US" dirty="0"/>
          </a:p>
        </p:txBody>
      </p:sp>
      <p:sp>
        <p:nvSpPr>
          <p:cNvPr id="5" name="Content Placeholder 4"/>
          <p:cNvSpPr>
            <a:spLocks noGrp="1"/>
          </p:cNvSpPr>
          <p:nvPr>
            <p:ph sz="quarter" idx="1"/>
          </p:nvPr>
        </p:nvSpPr>
        <p:spPr>
          <a:xfrm>
            <a:off x="609600" y="1600200"/>
            <a:ext cx="3886200" cy="4572000"/>
          </a:xfrm>
        </p:spPr>
        <p:txBody>
          <a:bodyPr>
            <a:noAutofit/>
          </a:bodyPr>
          <a:lstStyle/>
          <a:p>
            <a:r>
              <a:rPr lang="en-US" sz="1250" b="1" dirty="0" smtClean="0"/>
              <a:t>Escalation of commitment: </a:t>
            </a:r>
            <a:r>
              <a:rPr lang="en-US" sz="1250" dirty="0" smtClean="0"/>
              <a:t>The tendency for an individual to make decisions that stick with a failing course of action. </a:t>
            </a:r>
          </a:p>
          <a:p>
            <a:r>
              <a:rPr lang="en-US" sz="1250" b="1" dirty="0" smtClean="0"/>
              <a:t>Anchoring bias:</a:t>
            </a:r>
            <a:r>
              <a:rPr lang="en-US" sz="1250" dirty="0" smtClean="0"/>
              <a:t> Anchoring a decision or opinion against which subsequent decisions are made. The choice of an anchor might well be based on faulty or incomplete information and thus be misleading in and of itself.</a:t>
            </a:r>
          </a:p>
          <a:p>
            <a:r>
              <a:rPr lang="en-US" sz="1250" dirty="0" smtClean="0"/>
              <a:t>The way we frame a problem influences how we seek or avoid information: </a:t>
            </a:r>
          </a:p>
          <a:p>
            <a:pPr lvl="1"/>
            <a:r>
              <a:rPr lang="en-US" sz="1250" b="1" dirty="0" smtClean="0"/>
              <a:t>Frame blindness </a:t>
            </a:r>
            <a:r>
              <a:rPr lang="en-US" sz="1250" dirty="0" smtClean="0"/>
              <a:t>involves perceiving and solving the wrong problem.</a:t>
            </a:r>
          </a:p>
          <a:p>
            <a:pPr lvl="1"/>
            <a:r>
              <a:rPr lang="en-US" sz="1250" b="1" dirty="0" smtClean="0"/>
              <a:t>Lack of frame control</a:t>
            </a:r>
            <a:r>
              <a:rPr lang="en-US" sz="1250" dirty="0" smtClean="0"/>
              <a:t> involves failing to test different frames to determine if they fit the issues being discussed or being unduly influenced.</a:t>
            </a:r>
          </a:p>
          <a:p>
            <a:r>
              <a:rPr lang="en-US" sz="1250" b="1" dirty="0" smtClean="0"/>
              <a:t>Overconfidence: </a:t>
            </a:r>
            <a:r>
              <a:rPr lang="en-US" sz="1250" dirty="0" smtClean="0"/>
              <a:t>Overconfidence biases us to support positions that are incorrect and can lead us to discount the worth or validity of others judgments. This can shut down sources of information that might otherwise help us. </a:t>
            </a:r>
          </a:p>
        </p:txBody>
      </p:sp>
      <p:sp>
        <p:nvSpPr>
          <p:cNvPr id="6" name="Content Placeholder 5"/>
          <p:cNvSpPr>
            <a:spLocks noGrp="1"/>
          </p:cNvSpPr>
          <p:nvPr>
            <p:ph sz="quarter" idx="2"/>
          </p:nvPr>
        </p:nvSpPr>
        <p:spPr>
          <a:xfrm>
            <a:off x="4844901" y="1600200"/>
            <a:ext cx="3886200" cy="4572000"/>
          </a:xfrm>
        </p:spPr>
        <p:txBody>
          <a:bodyPr>
            <a:noAutofit/>
          </a:bodyPr>
          <a:lstStyle/>
          <a:p>
            <a:r>
              <a:rPr lang="en-US" sz="1250" b="1" dirty="0" smtClean="0"/>
              <a:t>Law of small numbers: </a:t>
            </a:r>
            <a:r>
              <a:rPr lang="en-US" sz="1250" dirty="0" smtClean="0"/>
              <a:t>Decision theory indicates that people have a tendency to draw conclusions from small sample sizes. The book </a:t>
            </a:r>
            <a:r>
              <a:rPr lang="en-US" sz="1250" i="1" dirty="0" smtClean="0"/>
              <a:t>Freakonomics </a:t>
            </a:r>
            <a:r>
              <a:rPr lang="en-US" sz="1250" dirty="0" smtClean="0"/>
              <a:t>hits on this several times. </a:t>
            </a:r>
          </a:p>
          <a:p>
            <a:r>
              <a:rPr lang="en-US" sz="1250" b="1" dirty="0" smtClean="0"/>
              <a:t>Self-serving biases: </a:t>
            </a:r>
            <a:r>
              <a:rPr lang="en-US" sz="1250" dirty="0" smtClean="0"/>
              <a:t>This bias is where we attribute events to others in an effort to explain something away and make it irrelevant. </a:t>
            </a:r>
          </a:p>
          <a:p>
            <a:r>
              <a:rPr lang="en-US" sz="1250" b="1" dirty="0" smtClean="0"/>
              <a:t>Observer effect:</a:t>
            </a:r>
            <a:r>
              <a:rPr lang="en-US" sz="1250" dirty="0" smtClean="0"/>
              <a:t> Another self-serving bias where you attribute your]own behavior to situational factors, but attribute others’ behaviors to personal factors. </a:t>
            </a:r>
          </a:p>
          <a:p>
            <a:r>
              <a:rPr lang="en-US" sz="1250" b="1" dirty="0" smtClean="0"/>
              <a:t>Endowment effects: </a:t>
            </a:r>
            <a:r>
              <a:rPr lang="en-US" sz="1250" dirty="0" smtClean="0"/>
              <a:t>The endowment effect is the tendency to overvalue something you own or believe you possess. </a:t>
            </a:r>
          </a:p>
          <a:p>
            <a:r>
              <a:rPr lang="en-US" sz="1250" b="1" dirty="0" smtClean="0"/>
              <a:t>Reactive devaluation</a:t>
            </a:r>
            <a:r>
              <a:rPr lang="en-US" sz="1250" dirty="0" smtClean="0"/>
              <a:t>: Reactive devaluation is the process of devaluing the other party’s concessions simply because the other party made them.</a:t>
            </a:r>
          </a:p>
          <a:p>
            <a:r>
              <a:rPr lang="en-US" sz="1250" b="1" dirty="0" smtClean="0"/>
              <a:t>Availability bias (or recall bias): </a:t>
            </a:r>
            <a:r>
              <a:rPr lang="en-US" sz="1250" dirty="0" smtClean="0"/>
              <a:t>The tendency to give preference to information which is easiest for us to recall; that’s the information we will use to inform our decision processes. </a:t>
            </a:r>
          </a:p>
          <a:p>
            <a:endParaRPr lang="en-US" sz="1250" dirty="0"/>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69</a:t>
            </a:fld>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2"/>
          </p:nvPr>
        </p:nvSpPr>
        <p:spPr>
          <a:xfrm>
            <a:off x="152400" y="1676400"/>
            <a:ext cx="4040188" cy="4983163"/>
          </a:xfrm>
        </p:spPr>
        <p:txBody>
          <a:bodyPr>
            <a:normAutofit/>
          </a:bodyPr>
          <a:lstStyle/>
          <a:p>
            <a:pPr marL="514350" indent="-514350">
              <a:buFont typeface="+mj-lt"/>
              <a:buAutoNum type="arabicPeriod"/>
            </a:pPr>
            <a:r>
              <a:rPr lang="en-US" sz="2000" dirty="0" smtClean="0"/>
              <a:t>Define the problem.</a:t>
            </a:r>
          </a:p>
          <a:p>
            <a:pPr marL="514350" indent="-514350">
              <a:buFont typeface="+mj-lt"/>
              <a:buAutoNum type="arabicPeriod"/>
            </a:pPr>
            <a:r>
              <a:rPr lang="en-US" sz="2000" dirty="0" smtClean="0"/>
              <a:t>Pick the measures you want to record.</a:t>
            </a:r>
          </a:p>
          <a:p>
            <a:pPr marL="514350" indent="-514350">
              <a:buFont typeface="+mj-lt"/>
              <a:buAutoNum type="arabicPeriod"/>
            </a:pPr>
            <a:r>
              <a:rPr lang="en-US" sz="2000" dirty="0" smtClean="0"/>
              <a:t>Select the tools to record those measurements. </a:t>
            </a:r>
          </a:p>
          <a:p>
            <a:pPr marL="514350" indent="-514350">
              <a:buFont typeface="+mj-lt"/>
              <a:buAutoNum type="arabicPeriod"/>
            </a:pPr>
            <a:r>
              <a:rPr lang="en-US" sz="2000" dirty="0" smtClean="0"/>
              <a:t>Design the tests. </a:t>
            </a:r>
          </a:p>
          <a:p>
            <a:pPr marL="514350" indent="-514350">
              <a:buFont typeface="+mj-lt"/>
              <a:buAutoNum type="arabicPeriod"/>
            </a:pPr>
            <a:r>
              <a:rPr lang="en-US" sz="2000" dirty="0" smtClean="0"/>
              <a:t>Setup the environment.</a:t>
            </a:r>
          </a:p>
          <a:p>
            <a:pPr marL="514350" indent="-514350">
              <a:buFont typeface="+mj-lt"/>
              <a:buAutoNum type="arabicPeriod"/>
            </a:pPr>
            <a:r>
              <a:rPr lang="en-US" sz="2000" dirty="0" smtClean="0"/>
              <a:t>Execute your tests.</a:t>
            </a:r>
          </a:p>
          <a:p>
            <a:pPr marL="514350" indent="-514350">
              <a:buFont typeface="+mj-lt"/>
              <a:buAutoNum type="arabicPeriod"/>
            </a:pPr>
            <a:r>
              <a:rPr lang="en-US" sz="2000" dirty="0" smtClean="0"/>
              <a:t>Analyze results.</a:t>
            </a:r>
          </a:p>
          <a:p>
            <a:pPr marL="514350" indent="-514350">
              <a:buFont typeface="+mj-lt"/>
              <a:buAutoNum type="arabicPeriod"/>
            </a:pPr>
            <a:r>
              <a:rPr lang="en-US" sz="2000" dirty="0" smtClean="0"/>
              <a:t>Report results. </a:t>
            </a:r>
          </a:p>
        </p:txBody>
      </p:sp>
      <p:sp>
        <p:nvSpPr>
          <p:cNvPr id="11" name="Content Placeholder 10"/>
          <p:cNvSpPr>
            <a:spLocks noGrp="1"/>
          </p:cNvSpPr>
          <p:nvPr>
            <p:ph sz="quarter" idx="4"/>
          </p:nvPr>
        </p:nvSpPr>
        <p:spPr>
          <a:xfrm>
            <a:off x="4949825" y="1676400"/>
            <a:ext cx="4041775" cy="4983163"/>
          </a:xfrm>
        </p:spPr>
        <p:txBody>
          <a:bodyPr>
            <a:normAutofit/>
          </a:bodyPr>
          <a:lstStyle/>
          <a:p>
            <a:pPr marL="514350" indent="-514350">
              <a:buFont typeface="+mj-lt"/>
              <a:buAutoNum type="arabicPeriod"/>
            </a:pPr>
            <a:r>
              <a:rPr lang="en-US" sz="2000" dirty="0" smtClean="0"/>
              <a:t>Model the test space.</a:t>
            </a:r>
          </a:p>
          <a:p>
            <a:pPr marL="514350" indent="-514350">
              <a:buFont typeface="+mj-lt"/>
              <a:buAutoNum type="arabicPeriod"/>
            </a:pPr>
            <a:r>
              <a:rPr lang="en-US" sz="2000" dirty="0" smtClean="0"/>
              <a:t>Determine coverage.</a:t>
            </a:r>
          </a:p>
          <a:p>
            <a:pPr marL="514350" indent="-514350">
              <a:buFont typeface="+mj-lt"/>
              <a:buAutoNum type="arabicPeriod"/>
            </a:pPr>
            <a:r>
              <a:rPr lang="en-US" sz="2000" dirty="0" smtClean="0"/>
              <a:t>Determine oracles.</a:t>
            </a:r>
          </a:p>
          <a:p>
            <a:pPr marL="514350" indent="-514350">
              <a:buFont typeface="+mj-lt"/>
              <a:buAutoNum type="arabicPeriod"/>
            </a:pPr>
            <a:r>
              <a:rPr lang="en-US" sz="2000" dirty="0" smtClean="0"/>
              <a:t>Determine test procedures.</a:t>
            </a:r>
          </a:p>
          <a:p>
            <a:pPr marL="514350" indent="-514350">
              <a:buFont typeface="+mj-lt"/>
              <a:buAutoNum type="arabicPeriod"/>
            </a:pPr>
            <a:r>
              <a:rPr lang="en-US" sz="2000" dirty="0" smtClean="0"/>
              <a:t>Configure the test system.</a:t>
            </a:r>
          </a:p>
          <a:p>
            <a:pPr marL="514350" indent="-514350">
              <a:buFont typeface="+mj-lt"/>
              <a:buAutoNum type="arabicPeriod"/>
            </a:pPr>
            <a:r>
              <a:rPr lang="en-US" sz="2000" dirty="0" smtClean="0"/>
              <a:t>Operate the test system.</a:t>
            </a:r>
          </a:p>
          <a:p>
            <a:pPr marL="514350" indent="-514350">
              <a:buFont typeface="+mj-lt"/>
              <a:buAutoNum type="arabicPeriod"/>
            </a:pPr>
            <a:r>
              <a:rPr lang="en-US" sz="2000" dirty="0" smtClean="0"/>
              <a:t>Observe the test system. </a:t>
            </a:r>
          </a:p>
          <a:p>
            <a:pPr marL="514350" indent="-514350">
              <a:buFont typeface="+mj-lt"/>
              <a:buAutoNum type="arabicPeriod"/>
            </a:pPr>
            <a:r>
              <a:rPr lang="en-US" sz="2000" dirty="0" smtClean="0"/>
              <a:t>Evaluate the test results.</a:t>
            </a:r>
          </a:p>
          <a:p>
            <a:pPr marL="514350" indent="-514350">
              <a:buFont typeface="+mj-lt"/>
              <a:buAutoNum type="arabicPeriod"/>
            </a:pPr>
            <a:r>
              <a:rPr lang="en-US" sz="2000" dirty="0" smtClean="0"/>
              <a:t>Report test results.</a:t>
            </a:r>
          </a:p>
        </p:txBody>
      </p:sp>
      <p:sp>
        <p:nvSpPr>
          <p:cNvPr id="8" name="Text Placeholder 7"/>
          <p:cNvSpPr>
            <a:spLocks noGrp="1"/>
          </p:cNvSpPr>
          <p:nvPr>
            <p:ph type="body" sz="quarter" idx="1"/>
          </p:nvPr>
        </p:nvSpPr>
        <p:spPr>
          <a:xfrm>
            <a:off x="152400" y="533400"/>
            <a:ext cx="4040188" cy="639762"/>
          </a:xfrm>
        </p:spPr>
        <p:txBody>
          <a:bodyPr>
            <a:noAutofit/>
          </a:bodyPr>
          <a:lstStyle/>
          <a:p>
            <a:pPr algn="ctr"/>
            <a:r>
              <a:rPr lang="en-US" dirty="0" smtClean="0"/>
              <a:t>Principles of Experimentation and Measurement</a:t>
            </a:r>
            <a:endParaRPr lang="en-US" dirty="0"/>
          </a:p>
        </p:txBody>
      </p:sp>
      <p:sp>
        <p:nvSpPr>
          <p:cNvPr id="10" name="Text Placeholder 9"/>
          <p:cNvSpPr>
            <a:spLocks noGrp="1"/>
          </p:cNvSpPr>
          <p:nvPr>
            <p:ph type="body" sz="quarter" idx="3"/>
          </p:nvPr>
        </p:nvSpPr>
        <p:spPr>
          <a:xfrm>
            <a:off x="4949825" y="533400"/>
            <a:ext cx="4041775" cy="639762"/>
          </a:xfrm>
        </p:spPr>
        <p:txBody>
          <a:bodyPr>
            <a:noAutofit/>
          </a:bodyPr>
          <a:lstStyle/>
          <a:p>
            <a:pPr algn="ctr"/>
            <a:r>
              <a:rPr lang="en-US" dirty="0" smtClean="0"/>
              <a:t>Universal Testing Method       v2.0</a:t>
            </a:r>
            <a:endParaRPr lang="en-US" dirty="0"/>
          </a:p>
        </p:txBody>
      </p:sp>
      <p:sp>
        <p:nvSpPr>
          <p:cNvPr id="12" name="Right Arrow 11"/>
          <p:cNvSpPr/>
          <p:nvPr/>
        </p:nvSpPr>
        <p:spPr>
          <a:xfrm>
            <a:off x="3962400" y="1981200"/>
            <a:ext cx="990600" cy="25908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3" name="TextBox 12"/>
          <p:cNvSpPr txBox="1"/>
          <p:nvPr/>
        </p:nvSpPr>
        <p:spPr>
          <a:xfrm>
            <a:off x="228600" y="5562600"/>
            <a:ext cx="39624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Source: “</a:t>
            </a:r>
            <a:r>
              <a:rPr lang="en-US" sz="1600" i="1" dirty="0" smtClean="0"/>
              <a:t>Principles of Experimentation and Measurement</a:t>
            </a:r>
            <a:r>
              <a:rPr lang="en-US" sz="1600" dirty="0" smtClean="0"/>
              <a:t>” by Gordon M. Bragg</a:t>
            </a:r>
          </a:p>
        </p:txBody>
      </p:sp>
      <p:sp>
        <p:nvSpPr>
          <p:cNvPr id="14" name="TextBox 13"/>
          <p:cNvSpPr txBox="1"/>
          <p:nvPr/>
        </p:nvSpPr>
        <p:spPr>
          <a:xfrm>
            <a:off x="5029200" y="5562600"/>
            <a:ext cx="38862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Source: “</a:t>
            </a:r>
            <a:r>
              <a:rPr lang="en-US" sz="1600" i="1" dirty="0" smtClean="0"/>
              <a:t>Rapid Software Testing</a:t>
            </a:r>
            <a:r>
              <a:rPr lang="en-US" sz="1600" dirty="0" smtClean="0"/>
              <a:t>” v2.1 by James Bach</a:t>
            </a:r>
            <a:r>
              <a:rPr lang="en-US" sz="1600" baseline="0" dirty="0" smtClean="0"/>
              <a:t> and Michael Bolton</a:t>
            </a:r>
            <a:endParaRPr lang="en-US" sz="1600" dirty="0" smtClean="0"/>
          </a:p>
        </p:txBody>
      </p:sp>
      <p:sp>
        <p:nvSpPr>
          <p:cNvPr id="25" name="Slide Number Placeholder 24"/>
          <p:cNvSpPr>
            <a:spLocks noGrp="1"/>
          </p:cNvSpPr>
          <p:nvPr>
            <p:ph type="sldNum" sz="quarter" idx="16"/>
          </p:nvPr>
        </p:nvSpPr>
        <p:spPr/>
        <p:txBody>
          <a:bodyPr>
            <a:normAutofit fontScale="85000" lnSpcReduction="20000"/>
          </a:bodyPr>
          <a:lstStyle/>
          <a:p>
            <a:fld id="{7A7308B0-0963-4AF8-8229-9EF293A0BECF}" type="slidenum">
              <a:rPr lang="en-US" smtClean="0"/>
              <a:pPr/>
              <a:t>7</a:t>
            </a:fld>
            <a:endParaRPr lang="en-US" dirty="0"/>
          </a:p>
        </p:txBody>
      </p:sp>
      <p:sp>
        <p:nvSpPr>
          <p:cNvPr id="26" name="Footer Placeholder 25"/>
          <p:cNvSpPr>
            <a:spLocks noGrp="1"/>
          </p:cNvSpPr>
          <p:nvPr>
            <p:ph type="ftr" sz="quarter" idx="4294967295"/>
          </p:nvPr>
        </p:nvSpPr>
        <p:spPr>
          <a:xfrm>
            <a:off x="609600" y="6492875"/>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smtClean="0"/>
              <a:t>Example: Inattentional Blindness</a:t>
            </a:r>
            <a:endParaRPr lang="en-US" dirty="0"/>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70</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
        <p:nvSpPr>
          <p:cNvPr id="17" name="TextBox 16"/>
          <p:cNvSpPr txBox="1"/>
          <p:nvPr/>
        </p:nvSpPr>
        <p:spPr>
          <a:xfrm>
            <a:off x="4800600" y="6172201"/>
            <a:ext cx="41910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400" dirty="0" smtClean="0"/>
              <a:t>Source: Daniel J. Simons and Christopher Chabris </a:t>
            </a:r>
          </a:p>
        </p:txBody>
      </p:sp>
      <p:pic>
        <p:nvPicPr>
          <p:cNvPr id="110596" name="Picture 4" descr="http://t2.gstatic.com/images?q=tbn:ANd9GcRdCQ3gBYAu5kZPHyIXtv3GhobLTkVLcHaXwL81ZfYVRGrVXAG4Sg"/>
          <p:cNvPicPr>
            <a:picLocks noChangeAspect="1" noChangeArrowheads="1"/>
          </p:cNvPicPr>
          <p:nvPr/>
        </p:nvPicPr>
        <p:blipFill>
          <a:blip r:embed="rId3" cstate="print"/>
          <a:srcRect/>
          <a:stretch>
            <a:fillRect/>
          </a:stretch>
        </p:blipFill>
        <p:spPr bwMode="auto">
          <a:xfrm>
            <a:off x="3429000" y="2590800"/>
            <a:ext cx="2133600" cy="21431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2800" dirty="0" smtClean="0"/>
              <a:t>Example Test Results</a:t>
            </a:r>
            <a:endParaRPr lang="en-US" sz="2800" dirty="0"/>
          </a:p>
        </p:txBody>
      </p:sp>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71</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graphicFrame>
        <p:nvGraphicFramePr>
          <p:cNvPr id="112642" name="Object 2"/>
          <p:cNvGraphicFramePr>
            <a:graphicFrameLocks noChangeAspect="1"/>
          </p:cNvGraphicFramePr>
          <p:nvPr>
            <p:extLst>
              <p:ext uri="{D42A27DB-BD31-4B8C-83A1-F6EECF244321}">
                <p14:modId xmlns:p14="http://schemas.microsoft.com/office/powerpoint/2010/main" val="1037008183"/>
              </p:ext>
            </p:extLst>
          </p:nvPr>
        </p:nvGraphicFramePr>
        <p:xfrm>
          <a:off x="1371600" y="3581400"/>
          <a:ext cx="1943100" cy="685800"/>
        </p:xfrm>
        <a:graphic>
          <a:graphicData uri="http://schemas.openxmlformats.org/presentationml/2006/ole">
            <mc:AlternateContent xmlns:mc="http://schemas.openxmlformats.org/markup-compatibility/2006">
              <mc:Choice xmlns:v="urn:schemas-microsoft-com:vml" Requires="v">
                <p:oleObj spid="_x0000_s112663" name="Packager Shell Object" showAsIcon="1" r:id="rId3" imgW="1943640" imgH="685800" progId="Package">
                  <p:embed/>
                </p:oleObj>
              </mc:Choice>
              <mc:Fallback>
                <p:oleObj name="Packager Shell Object" showAsIcon="1" r:id="rId3" imgW="1943640" imgH="68580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581400"/>
                        <a:ext cx="19431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 name="Content Placeholder 13"/>
          <p:cNvSpPr>
            <a:spLocks noGrp="1"/>
          </p:cNvSpPr>
          <p:nvPr>
            <p:ph sz="quarter" idx="1"/>
          </p:nvPr>
        </p:nvSpPr>
        <p:spPr/>
        <p:txBody>
          <a:bodyPr/>
          <a:lstStyle/>
          <a:p>
            <a:r>
              <a:rPr lang="en-US" dirty="0" smtClean="0"/>
              <a:t>Example test notes from 30 minutes of testing ProSum:</a:t>
            </a:r>
            <a:endParaRPr lang="en-US" dirty="0"/>
          </a:p>
        </p:txBody>
      </p:sp>
      <p:sp>
        <p:nvSpPr>
          <p:cNvPr id="21" name="Rectangle 20"/>
          <p:cNvSpPr/>
          <p:nvPr/>
        </p:nvSpPr>
        <p:spPr>
          <a:xfrm>
            <a:off x="3048000" y="5638800"/>
            <a:ext cx="20574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47" name="Picture 7"/>
          <p:cNvPicPr>
            <a:picLocks noChangeAspect="1" noChangeArrowheads="1"/>
          </p:cNvPicPr>
          <p:nvPr/>
        </p:nvPicPr>
        <p:blipFill>
          <a:blip r:embed="rId5" cstate="print"/>
          <a:srcRect/>
          <a:stretch>
            <a:fillRect/>
          </a:stretch>
        </p:blipFill>
        <p:spPr bwMode="auto">
          <a:xfrm>
            <a:off x="4515133" y="0"/>
            <a:ext cx="4628867" cy="6858000"/>
          </a:xfrm>
          <a:prstGeom prst="rect">
            <a:avLst/>
          </a:prstGeom>
          <a:noFill/>
          <a:ln w="9525">
            <a:noFill/>
            <a:miter lim="800000"/>
            <a:headEnd/>
            <a:tailEnd/>
          </a:ln>
        </p:spPr>
      </p:pic>
      <p:sp>
        <p:nvSpPr>
          <p:cNvPr id="22" name="TextBox 21"/>
          <p:cNvSpPr txBox="1"/>
          <p:nvPr/>
        </p:nvSpPr>
        <p:spPr>
          <a:xfrm>
            <a:off x="228600" y="6096000"/>
            <a:ext cx="4191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1400" dirty="0" smtClean="0"/>
              <a:t>Image Source: Hand-written test report by James Bach comparing J2EE and .NET applications.</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Example Test Results</a:t>
            </a:r>
            <a:endParaRPr lang="en-US" dirty="0"/>
          </a:p>
        </p:txBody>
      </p:sp>
      <p:sp>
        <p:nvSpPr>
          <p:cNvPr id="12" name="Content Placeholder 11"/>
          <p:cNvSpPr>
            <a:spLocks noGrp="1"/>
          </p:cNvSpPr>
          <p:nvPr>
            <p:ph sz="quarter" idx="2"/>
          </p:nvPr>
        </p:nvSpPr>
        <p:spPr>
          <a:xfrm>
            <a:off x="381000" y="1676400"/>
            <a:ext cx="8382000" cy="4572000"/>
          </a:xfrm>
        </p:spPr>
        <p:txBody>
          <a:bodyPr/>
          <a:lstStyle/>
          <a:p>
            <a:r>
              <a:rPr lang="en-US" dirty="0" smtClean="0"/>
              <a:t>Capturing details in a way that you can recreate the “story of your testing” later if you need to:</a:t>
            </a:r>
          </a:p>
          <a:p>
            <a:pPr>
              <a:buNone/>
            </a:pPr>
            <a:endParaRPr lang="en-US" sz="1800" dirty="0" smtClean="0"/>
          </a:p>
          <a:p>
            <a:pPr>
              <a:buNone/>
            </a:pPr>
            <a:r>
              <a:rPr lang="en-US" dirty="0" smtClean="0"/>
              <a:t>Example 1: 			Example 2: </a:t>
            </a:r>
          </a:p>
        </p:txBody>
      </p:sp>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72</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graphicFrame>
        <p:nvGraphicFramePr>
          <p:cNvPr id="17" name="Object 16"/>
          <p:cNvGraphicFramePr>
            <a:graphicFrameLocks noChangeAspect="1"/>
          </p:cNvGraphicFramePr>
          <p:nvPr/>
        </p:nvGraphicFramePr>
        <p:xfrm>
          <a:off x="3048000" y="4419600"/>
          <a:ext cx="914400" cy="771525"/>
        </p:xfrm>
        <a:graphic>
          <a:graphicData uri="http://schemas.openxmlformats.org/presentationml/2006/ole">
            <mc:AlternateContent xmlns:mc="http://schemas.openxmlformats.org/markup-compatibility/2006">
              <mc:Choice xmlns:v="urn:schemas-microsoft-com:vml" Requires="v">
                <p:oleObj spid="_x0000_s113703" name="Document" showAsIcon="1" r:id="rId3" imgW="914400" imgH="771480" progId="Word.Document.8">
                  <p:embed/>
                </p:oleObj>
              </mc:Choice>
              <mc:Fallback>
                <p:oleObj name="Document" showAsIcon="1" r:id="rId3" imgW="914400" imgH="771480" progId="Word.Document.8">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419600"/>
                        <a:ext cx="91440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nvGraphicFramePr>
        <p:xfrm>
          <a:off x="7620000" y="4343400"/>
          <a:ext cx="914400" cy="771525"/>
        </p:xfrm>
        <a:graphic>
          <a:graphicData uri="http://schemas.openxmlformats.org/presentationml/2006/ole">
            <mc:AlternateContent xmlns:mc="http://schemas.openxmlformats.org/markup-compatibility/2006">
              <mc:Choice xmlns:v="urn:schemas-microsoft-com:vml" Requires="v">
                <p:oleObj spid="_x0000_s113704" name="Document" showAsIcon="1" r:id="rId5" imgW="914400" imgH="771480" progId="Word.Document.8">
                  <p:embed/>
                </p:oleObj>
              </mc:Choice>
              <mc:Fallback>
                <p:oleObj name="Document" showAsIcon="1" r:id="rId5" imgW="914400" imgH="771480" progId="Word.Document.8">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4343400"/>
                        <a:ext cx="91440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3669" name="Picture 5"/>
          <p:cNvPicPr>
            <a:picLocks noChangeAspect="1" noChangeArrowheads="1"/>
          </p:cNvPicPr>
          <p:nvPr/>
        </p:nvPicPr>
        <p:blipFill>
          <a:blip r:embed="rId7" cstate="print"/>
          <a:srcRect/>
          <a:stretch>
            <a:fillRect/>
          </a:stretch>
        </p:blipFill>
        <p:spPr bwMode="auto">
          <a:xfrm>
            <a:off x="457200" y="3657600"/>
            <a:ext cx="2517199" cy="2438400"/>
          </a:xfrm>
          <a:prstGeom prst="rect">
            <a:avLst/>
          </a:prstGeom>
          <a:noFill/>
          <a:ln w="9525">
            <a:noFill/>
            <a:miter lim="800000"/>
            <a:headEnd/>
            <a:tailEnd/>
          </a:ln>
        </p:spPr>
      </p:pic>
      <p:pic>
        <p:nvPicPr>
          <p:cNvPr id="113670" name="Picture 6"/>
          <p:cNvPicPr>
            <a:picLocks noChangeAspect="1" noChangeArrowheads="1"/>
          </p:cNvPicPr>
          <p:nvPr/>
        </p:nvPicPr>
        <p:blipFill>
          <a:blip r:embed="rId8" cstate="print"/>
          <a:srcRect/>
          <a:stretch>
            <a:fillRect/>
          </a:stretch>
        </p:blipFill>
        <p:spPr bwMode="auto">
          <a:xfrm>
            <a:off x="5061520" y="3657600"/>
            <a:ext cx="2406080" cy="2447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Test : operate the system and observe results</a:t>
            </a:r>
            <a:endParaRPr lang="en-US" dirty="0"/>
          </a:p>
        </p:txBody>
      </p:sp>
      <p:sp>
        <p:nvSpPr>
          <p:cNvPr id="5" name="Slide Number Placeholder 4"/>
          <p:cNvSpPr>
            <a:spLocks noGrp="1"/>
          </p:cNvSpPr>
          <p:nvPr>
            <p:ph type="sldNum" sz="quarter" idx="11"/>
          </p:nvPr>
        </p:nvSpPr>
        <p:spPr/>
        <p:txBody>
          <a:bodyPr>
            <a:normAutofit/>
          </a:bodyPr>
          <a:lstStyle/>
          <a:p>
            <a:fld id="{7A7308B0-0963-4AF8-8229-9EF293A0BECF}" type="slidenum">
              <a:rPr lang="en-US" smtClean="0"/>
              <a:pPr/>
              <a:t>73</a:t>
            </a:fld>
            <a:endParaRPr lang="en-US" dirty="0"/>
          </a:p>
        </p:txBody>
      </p:sp>
      <p:sp>
        <p:nvSpPr>
          <p:cNvPr id="6" name="Picture Placeholder 5"/>
          <p:cNvSpPr>
            <a:spLocks noGrp="1"/>
          </p:cNvSpPr>
          <p:nvPr>
            <p:ph type="pic" idx="1"/>
          </p:nvPr>
        </p:nvSpPr>
        <p:spPr/>
      </p:sp>
      <p:sp>
        <p:nvSpPr>
          <p:cNvPr id="8" name="Rectangle 7"/>
          <p:cNvSpPr/>
          <p:nvPr/>
        </p:nvSpPr>
        <p:spPr>
          <a:xfrm rot="19976367">
            <a:off x="1490534" y="1747043"/>
            <a:ext cx="723265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Exercise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61841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 descr="C:\Users\MichaelDKelly\Documents\Developer Town\ASPE\Testing Fundamentals\iStockPhoto\iStock_000011978998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19800" y="4467225"/>
            <a:ext cx="3448050" cy="3152775"/>
          </a:xfrm>
          <a:prstGeom prst="rect">
            <a:avLst/>
          </a:prstGeom>
          <a:noFill/>
        </p:spPr>
      </p:pic>
      <p:sp>
        <p:nvSpPr>
          <p:cNvPr id="2" name="Title 1"/>
          <p:cNvSpPr>
            <a:spLocks noGrp="1"/>
          </p:cNvSpPr>
          <p:nvPr>
            <p:ph type="title"/>
          </p:nvPr>
        </p:nvSpPr>
        <p:spPr/>
        <p:txBody>
          <a:bodyPr>
            <a:noAutofit/>
          </a:bodyPr>
          <a:lstStyle/>
          <a:p>
            <a:pPr marL="342900" lvl="0" indent="-342900">
              <a:spcBef>
                <a:spcPct val="20000"/>
              </a:spcBef>
              <a:defRPr/>
            </a:pPr>
            <a:r>
              <a:rPr lang="en-US" sz="4000" dirty="0"/>
              <a:t>Universal Testing </a:t>
            </a:r>
            <a:r>
              <a:rPr lang="en-US" sz="4000" dirty="0" smtClean="0"/>
              <a:t>Method v2.0</a:t>
            </a:r>
            <a:endParaRPr lang="en-US" sz="4000" dirty="0"/>
          </a:p>
        </p:txBody>
      </p:sp>
      <p:sp>
        <p:nvSpPr>
          <p:cNvPr id="8" name="Text Placeholder 7"/>
          <p:cNvSpPr>
            <a:spLocks noGrp="1"/>
          </p:cNvSpPr>
          <p:nvPr>
            <p:ph type="body" idx="2"/>
          </p:nvPr>
        </p:nvSpPr>
        <p:spPr>
          <a:xfrm>
            <a:off x="457200" y="1600200"/>
            <a:ext cx="3505200" cy="4525963"/>
          </a:xfrm>
        </p:spPr>
        <p:txBody>
          <a:bodyPr>
            <a:noAutofit/>
          </a:bodyPr>
          <a:lstStyle/>
          <a:p>
            <a:pPr marL="514350" lvl="0" indent="-514350">
              <a:spcBef>
                <a:spcPts val="1200"/>
              </a:spcBef>
              <a:buClr>
                <a:schemeClr val="bg1"/>
              </a:buClr>
              <a:buSzPct val="100000"/>
              <a:buFont typeface="+mj-lt"/>
              <a:buAutoNum type="arabicPeriod"/>
              <a:defRPr/>
            </a:pPr>
            <a:r>
              <a:rPr lang="en-US" sz="1400" dirty="0" smtClean="0"/>
              <a:t>Model </a:t>
            </a:r>
            <a:r>
              <a:rPr lang="en-US" sz="1400" dirty="0"/>
              <a:t>the test space.</a:t>
            </a:r>
          </a:p>
          <a:p>
            <a:pPr marL="514350" lvl="0" indent="-514350">
              <a:spcBef>
                <a:spcPts val="1200"/>
              </a:spcBef>
              <a:buClr>
                <a:schemeClr val="bg1"/>
              </a:buClr>
              <a:buSzPct val="100000"/>
              <a:buFont typeface="+mj-lt"/>
              <a:buAutoNum type="arabicPeriod"/>
              <a:defRPr/>
            </a:pPr>
            <a:r>
              <a:rPr lang="en-US" sz="1400" dirty="0"/>
              <a:t>Determine coverage.</a:t>
            </a:r>
          </a:p>
          <a:p>
            <a:pPr marL="514350" lvl="0" indent="-514350">
              <a:spcBef>
                <a:spcPts val="1200"/>
              </a:spcBef>
              <a:buClr>
                <a:schemeClr val="bg1"/>
              </a:buClr>
              <a:buSzPct val="100000"/>
              <a:buFont typeface="+mj-lt"/>
              <a:buAutoNum type="arabicPeriod"/>
              <a:defRPr/>
            </a:pPr>
            <a:r>
              <a:rPr lang="en-US" sz="1400" dirty="0"/>
              <a:t>Determine oracles.</a:t>
            </a:r>
          </a:p>
          <a:p>
            <a:pPr marL="514350" lvl="0" indent="-514350">
              <a:spcBef>
                <a:spcPts val="1200"/>
              </a:spcBef>
              <a:buClr>
                <a:schemeClr val="bg1"/>
              </a:buClr>
              <a:buSzPct val="100000"/>
              <a:buFont typeface="+mj-lt"/>
              <a:buAutoNum type="arabicPeriod"/>
              <a:defRPr/>
            </a:pPr>
            <a:r>
              <a:rPr lang="en-US" sz="1400" dirty="0"/>
              <a:t>Determine test procedures.</a:t>
            </a:r>
          </a:p>
          <a:p>
            <a:pPr marL="514350" lvl="0" indent="-514350">
              <a:spcBef>
                <a:spcPts val="1200"/>
              </a:spcBef>
              <a:buClr>
                <a:schemeClr val="bg1"/>
              </a:buClr>
              <a:buSzPct val="100000"/>
              <a:buFont typeface="+mj-lt"/>
              <a:buAutoNum type="arabicPeriod"/>
              <a:defRPr/>
            </a:pPr>
            <a:r>
              <a:rPr lang="en-US" sz="1400" dirty="0"/>
              <a:t>Configure the test system.</a:t>
            </a:r>
          </a:p>
          <a:p>
            <a:pPr marL="514350" lvl="0" indent="-514350">
              <a:spcBef>
                <a:spcPts val="1200"/>
              </a:spcBef>
              <a:buClr>
                <a:schemeClr val="bg1"/>
              </a:buClr>
              <a:buSzPct val="100000"/>
              <a:buFont typeface="+mj-lt"/>
              <a:buAutoNum type="arabicPeriod"/>
              <a:defRPr/>
            </a:pPr>
            <a:r>
              <a:rPr lang="en-US" sz="1400" dirty="0"/>
              <a:t>Operate the test system.</a:t>
            </a:r>
          </a:p>
          <a:p>
            <a:pPr marL="514350" lvl="0" indent="-514350">
              <a:spcBef>
                <a:spcPts val="1200"/>
              </a:spcBef>
              <a:buClr>
                <a:schemeClr val="bg1"/>
              </a:buClr>
              <a:buSzPct val="100000"/>
              <a:buFont typeface="+mj-lt"/>
              <a:buAutoNum type="arabicPeriod"/>
              <a:defRPr/>
            </a:pPr>
            <a:r>
              <a:rPr lang="en-US" sz="1400" dirty="0"/>
              <a:t>Observe the test system. </a:t>
            </a:r>
          </a:p>
          <a:p>
            <a:pPr marL="514350" lvl="0" indent="-514350">
              <a:spcBef>
                <a:spcPts val="1200"/>
              </a:spcBef>
              <a:buClr>
                <a:schemeClr val="bg1"/>
              </a:buClr>
              <a:buSzPct val="100000"/>
              <a:buFont typeface="+mj-lt"/>
              <a:buAutoNum type="arabicPeriod"/>
              <a:defRPr/>
            </a:pPr>
            <a:r>
              <a:rPr lang="en-US" sz="1400" b="1" dirty="0"/>
              <a:t>Evaluate the test results.</a:t>
            </a:r>
          </a:p>
          <a:p>
            <a:pPr marL="514350" lvl="0" indent="-514350">
              <a:spcBef>
                <a:spcPts val="1200"/>
              </a:spcBef>
              <a:buClr>
                <a:schemeClr val="bg1"/>
              </a:buClr>
              <a:buSzPct val="100000"/>
              <a:buFont typeface="+mj-lt"/>
              <a:buAutoNum type="arabicPeriod"/>
              <a:defRPr/>
            </a:pPr>
            <a:r>
              <a:rPr lang="en-US" sz="1400" dirty="0"/>
              <a:t>Report test results.</a:t>
            </a:r>
          </a:p>
          <a:p>
            <a:pPr>
              <a:spcBef>
                <a:spcPts val="1200"/>
              </a:spcBef>
              <a:buClr>
                <a:schemeClr val="bg1"/>
              </a:buClr>
              <a:buSzPct val="100000"/>
            </a:pPr>
            <a:endParaRPr lang="en-US" sz="1400" dirty="0"/>
          </a:p>
        </p:txBody>
      </p:sp>
      <p:sp>
        <p:nvSpPr>
          <p:cNvPr id="16" name="Content Placeholder 6"/>
          <p:cNvSpPr>
            <a:spLocks noGrp="1"/>
          </p:cNvSpPr>
          <p:nvPr>
            <p:ph sz="quarter" idx="1"/>
          </p:nvPr>
        </p:nvSpPr>
        <p:spPr>
          <a:xfrm>
            <a:off x="4038600" y="1600200"/>
            <a:ext cx="4876800" cy="4525963"/>
          </a:xfrm>
        </p:spPr>
        <p:txBody>
          <a:bodyPr>
            <a:normAutofit/>
          </a:bodyPr>
          <a:lstStyle/>
          <a:p>
            <a:pPr marL="514350" indent="-514350"/>
            <a:r>
              <a:rPr lang="en-US" sz="2400" dirty="0" smtClean="0"/>
              <a:t>Considering possibilities and probabilities. </a:t>
            </a:r>
          </a:p>
          <a:p>
            <a:pPr marL="514350" indent="-514350"/>
            <a:r>
              <a:rPr lang="en-US" sz="2400" dirty="0" smtClean="0"/>
              <a:t>Considering multiple, incompatible explanations that account for the same facts. </a:t>
            </a:r>
          </a:p>
          <a:p>
            <a:pPr marL="514350" indent="-514350"/>
            <a:r>
              <a:rPr lang="en-US" sz="2400" dirty="0" smtClean="0"/>
              <a:t>Identifying missing information.</a:t>
            </a:r>
          </a:p>
        </p:txBody>
      </p:sp>
      <p:sp>
        <p:nvSpPr>
          <p:cNvPr id="12" name="Text Placeholder 9"/>
          <p:cNvSpPr txBox="1">
            <a:spLocks/>
          </p:cNvSpPr>
          <p:nvPr/>
        </p:nvSpPr>
        <p:spPr>
          <a:xfrm>
            <a:off x="9448800" y="198438"/>
            <a:ext cx="4041775"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Content Placeholder 10"/>
          <p:cNvSpPr txBox="1">
            <a:spLocks/>
          </p:cNvSpPr>
          <p:nvPr/>
        </p:nvSpPr>
        <p:spPr>
          <a:xfrm>
            <a:off x="9448800" y="914400"/>
            <a:ext cx="4041775" cy="4983163"/>
          </a:xfrm>
          <a:prstGeom prst="rect">
            <a:avLst/>
          </a:prstGeom>
        </p:spPr>
        <p:txBody>
          <a:bodyPr>
            <a:norm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Oval 9"/>
          <p:cNvSpPr/>
          <p:nvPr/>
        </p:nvSpPr>
        <p:spPr>
          <a:xfrm>
            <a:off x="152400" y="5029200"/>
            <a:ext cx="3429000" cy="533400"/>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Slide Number Placeholder 10"/>
          <p:cNvSpPr>
            <a:spLocks noGrp="1"/>
          </p:cNvSpPr>
          <p:nvPr>
            <p:ph type="sldNum" sz="quarter" idx="12"/>
          </p:nvPr>
        </p:nvSpPr>
        <p:spPr/>
        <p:txBody>
          <a:bodyPr>
            <a:normAutofit fontScale="85000" lnSpcReduction="20000"/>
          </a:bodyPr>
          <a:lstStyle/>
          <a:p>
            <a:fld id="{7A7308B0-0963-4AF8-8229-9EF293A0BECF}" type="slidenum">
              <a:rPr lang="en-US" smtClean="0"/>
              <a:pPr/>
              <a:t>74</a:t>
            </a:fld>
            <a:endParaRPr lang="en-US" dirty="0"/>
          </a:p>
        </p:txBody>
      </p:sp>
      <p:sp>
        <p:nvSpPr>
          <p:cNvPr id="15" name="Footer Placeholder 14"/>
          <p:cNvSpPr>
            <a:spLocks noGrp="1"/>
          </p:cNvSpPr>
          <p:nvPr>
            <p:ph type="ftr" sz="quarter" idx="4294967295"/>
          </p:nvPr>
        </p:nvSpPr>
        <p:spPr>
          <a:xfrm>
            <a:off x="609600" y="6477000"/>
            <a:ext cx="5421083" cy="365125"/>
          </a:xfrm>
        </p:spPr>
        <p:txBody>
          <a:bodyPr/>
          <a:lstStyle/>
          <a:p>
            <a:endParaRPr lang="en-US" dirty="0"/>
          </a:p>
        </p:txBody>
      </p:sp>
      <p:sp>
        <p:nvSpPr>
          <p:cNvPr id="17" name="TextBox 16"/>
          <p:cNvSpPr txBox="1"/>
          <p:nvPr/>
        </p:nvSpPr>
        <p:spPr>
          <a:xfrm>
            <a:off x="457200" y="6197025"/>
            <a:ext cx="3429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a:t>
            </a:r>
            <a:r>
              <a:rPr lang="en-US" sz="1400" i="1" dirty="0" smtClean="0"/>
              <a:t>Rapid Software Testing</a:t>
            </a:r>
            <a:r>
              <a:rPr lang="en-US" sz="1400" dirty="0" smtClean="0"/>
              <a:t>” v2.1 by James Bach</a:t>
            </a:r>
            <a:r>
              <a:rPr lang="en-US" sz="1400" baseline="0" dirty="0" smtClean="0"/>
              <a:t> and Michael Bolton</a:t>
            </a:r>
            <a:endParaRPr lang="en-US" sz="1400" dirty="0" smtClean="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Examples of making sense of results</a:t>
            </a:r>
            <a:endParaRPr lang="en-US" sz="3600" dirty="0"/>
          </a:p>
        </p:txBody>
      </p:sp>
      <p:sp>
        <p:nvSpPr>
          <p:cNvPr id="3" name="Content Placeholder 2"/>
          <p:cNvSpPr>
            <a:spLocks noGrp="1"/>
          </p:cNvSpPr>
          <p:nvPr>
            <p:ph sz="quarter" idx="1"/>
          </p:nvPr>
        </p:nvSpPr>
        <p:spPr/>
        <p:txBody>
          <a:bodyPr>
            <a:normAutofit fontScale="92500" lnSpcReduction="20000"/>
          </a:bodyPr>
          <a:lstStyle/>
          <a:p>
            <a:r>
              <a:rPr lang="en-US" dirty="0" smtClean="0"/>
              <a:t>Correlate virtual user load with response times, CPU and memory usage, and disk and network I/O</a:t>
            </a:r>
          </a:p>
          <a:p>
            <a:r>
              <a:rPr lang="en-US" dirty="0" smtClean="0"/>
              <a:t>Determine if a failed automated test case is an application failure, a script failure, or an intermittent problem</a:t>
            </a:r>
          </a:p>
          <a:p>
            <a:r>
              <a:rPr lang="en-US" dirty="0" smtClean="0"/>
              <a:t>Debrief another tester to hear the story of their testing so far so you can make a qualitative analysis</a:t>
            </a:r>
          </a:p>
          <a:p>
            <a:r>
              <a:rPr lang="en-US" dirty="0" smtClean="0"/>
              <a:t>Compare time on task, accuracy, recall, and emotional response to baseline data for a user population</a:t>
            </a:r>
          </a:p>
          <a:p>
            <a:r>
              <a:rPr lang="en-US" dirty="0" smtClean="0"/>
              <a:t>Evaluate likelihood of an exploit after a vulnerability is identified</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75</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have data, graph it</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76</a:t>
            </a:fld>
            <a:endParaRPr lang="en-US" dirty="0"/>
          </a:p>
        </p:txBody>
      </p:sp>
      <p:sp>
        <p:nvSpPr>
          <p:cNvPr id="5" name="Content Placeholder 4"/>
          <p:cNvSpPr>
            <a:spLocks noGrp="1"/>
          </p:cNvSpPr>
          <p:nvPr>
            <p:ph sz="quarter" idx="1"/>
          </p:nvPr>
        </p:nvSpPr>
        <p:spPr/>
        <p:txBody>
          <a:bodyPr/>
          <a:lstStyle/>
          <a:p>
            <a:endParaRPr lang="en-US" dirty="0" smtClean="0"/>
          </a:p>
          <a:p>
            <a:r>
              <a:rPr lang="en-US" dirty="0" smtClean="0"/>
              <a:t>Classic Slowdown</a:t>
            </a:r>
          </a:p>
          <a:p>
            <a:endParaRPr lang="en-US" dirty="0" smtClean="0"/>
          </a:p>
          <a:p>
            <a:endParaRPr lang="en-US" dirty="0" smtClean="0"/>
          </a:p>
          <a:p>
            <a:pPr marL="914400" indent="-457200">
              <a:tabLst>
                <a:tab pos="914400" algn="l"/>
              </a:tabLst>
            </a:pPr>
            <a:r>
              <a:rPr lang="en-US" dirty="0" smtClean="0"/>
              <a:t>Stacking Pattern</a:t>
            </a:r>
          </a:p>
          <a:p>
            <a:endParaRPr lang="en-US" dirty="0" smtClean="0"/>
          </a:p>
          <a:p>
            <a:endParaRPr lang="en-US" dirty="0" smtClean="0"/>
          </a:p>
          <a:p>
            <a:pPr marL="1371600" indent="-457200"/>
            <a:r>
              <a:rPr lang="en-US" dirty="0" smtClean="0"/>
              <a:t>Caching Pattern</a:t>
            </a:r>
          </a:p>
        </p:txBody>
      </p:sp>
      <p:sp>
        <p:nvSpPr>
          <p:cNvPr id="6" name="TextBox 5"/>
          <p:cNvSpPr txBox="1"/>
          <p:nvPr/>
        </p:nvSpPr>
        <p:spPr>
          <a:xfrm>
            <a:off x="33867" y="6019800"/>
            <a:ext cx="2743200" cy="3048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spcBef>
                <a:spcPct val="50000"/>
              </a:spcBef>
            </a:pPr>
            <a:r>
              <a:rPr lang="en-US" sz="1400" dirty="0" smtClean="0"/>
              <a:t>Images courtesy of Scott Barber</a:t>
            </a:r>
            <a:endParaRPr lang="en-US" sz="1400" dirty="0"/>
          </a:p>
        </p:txBody>
      </p:sp>
      <p:pic>
        <p:nvPicPr>
          <p:cNvPr id="7" name="Picture 4"/>
          <p:cNvPicPr>
            <a:picLocks noChangeAspect="1" noChangeArrowheads="1"/>
          </p:cNvPicPr>
          <p:nvPr/>
        </p:nvPicPr>
        <p:blipFill>
          <a:blip r:embed="rId2" cstate="print"/>
          <a:srcRect/>
          <a:stretch>
            <a:fillRect/>
          </a:stretch>
        </p:blipFill>
        <p:spPr>
          <a:xfrm>
            <a:off x="5410200" y="4419600"/>
            <a:ext cx="3525865" cy="2133600"/>
          </a:xfrm>
          <a:prstGeom prst="rect">
            <a:avLst/>
          </a:prstGeom>
          <a:noFill/>
          <a:ln/>
        </p:spPr>
      </p:pic>
      <p:pic>
        <p:nvPicPr>
          <p:cNvPr id="9" name="Picture 4"/>
          <p:cNvPicPr>
            <a:picLocks noChangeAspect="1" noChangeArrowheads="1"/>
          </p:cNvPicPr>
          <p:nvPr/>
        </p:nvPicPr>
        <p:blipFill>
          <a:blip r:embed="rId3" cstate="print"/>
          <a:srcRect/>
          <a:stretch>
            <a:fillRect/>
          </a:stretch>
        </p:blipFill>
        <p:spPr>
          <a:xfrm>
            <a:off x="4821115" y="2971800"/>
            <a:ext cx="3484685" cy="2133599"/>
          </a:xfrm>
          <a:prstGeom prst="rect">
            <a:avLst/>
          </a:prstGeom>
          <a:noFill/>
          <a:ln/>
        </p:spPr>
      </p:pic>
      <p:pic>
        <p:nvPicPr>
          <p:cNvPr id="8" name="Picture 4"/>
          <p:cNvPicPr>
            <a:picLocks noChangeAspect="1" noChangeArrowheads="1"/>
          </p:cNvPicPr>
          <p:nvPr/>
        </p:nvPicPr>
        <p:blipFill>
          <a:blip r:embed="rId4" cstate="print"/>
          <a:srcRect/>
          <a:stretch>
            <a:fillRect/>
          </a:stretch>
        </p:blipFill>
        <p:spPr>
          <a:xfrm>
            <a:off x="4038600" y="1524000"/>
            <a:ext cx="3518476" cy="2133600"/>
          </a:xfrm>
          <a:prstGeom prst="rect">
            <a:avLst/>
          </a:prstGeom>
          <a:noFill/>
          <a:ln/>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Testing can turn into…	</a:t>
            </a:r>
            <a:endParaRPr lang="en-US" sz="3600" dirty="0"/>
          </a:p>
        </p:txBody>
      </p:sp>
      <p:sp>
        <p:nvSpPr>
          <p:cNvPr id="3" name="Content Placeholder 2"/>
          <p:cNvSpPr>
            <a:spLocks noGrp="1"/>
          </p:cNvSpPr>
          <p:nvPr>
            <p:ph sz="quarter" idx="1"/>
          </p:nvPr>
        </p:nvSpPr>
        <p:spPr/>
        <p:txBody>
          <a:bodyPr>
            <a:normAutofit fontScale="92500" lnSpcReduction="20000"/>
          </a:bodyPr>
          <a:lstStyle/>
          <a:p>
            <a:r>
              <a:rPr lang="en-US" dirty="0" smtClean="0"/>
              <a:t>Investigation (more testing…) </a:t>
            </a:r>
          </a:p>
          <a:p>
            <a:pPr lvl="1"/>
            <a:r>
              <a:rPr lang="en-US" dirty="0" smtClean="0"/>
              <a:t>Did we really find a bug? </a:t>
            </a:r>
          </a:p>
          <a:p>
            <a:pPr lvl="1"/>
            <a:r>
              <a:rPr lang="en-US" dirty="0" smtClean="0"/>
              <a:t>What other issues might be in the system similar to this one? </a:t>
            </a:r>
          </a:p>
          <a:p>
            <a:pPr lvl="1"/>
            <a:r>
              <a:rPr lang="en-US" dirty="0" smtClean="0"/>
              <a:t>What are the parameters of this issue?</a:t>
            </a:r>
          </a:p>
          <a:p>
            <a:r>
              <a:rPr lang="en-US" dirty="0" smtClean="0"/>
              <a:t>Debugging</a:t>
            </a:r>
          </a:p>
          <a:p>
            <a:pPr lvl="1"/>
            <a:r>
              <a:rPr lang="en-US" dirty="0" smtClean="0"/>
              <a:t>Can you help me repeat it? </a:t>
            </a:r>
          </a:p>
          <a:p>
            <a:pPr lvl="1"/>
            <a:r>
              <a:rPr lang="en-US" dirty="0" smtClean="0"/>
              <a:t>Can you help me isolate it? </a:t>
            </a:r>
          </a:p>
          <a:p>
            <a:pPr lvl="1"/>
            <a:r>
              <a:rPr lang="en-US" dirty="0" smtClean="0"/>
              <a:t>Can you use these tools to </a:t>
            </a:r>
            <a:br>
              <a:rPr lang="en-US" dirty="0" smtClean="0"/>
            </a:br>
            <a:r>
              <a:rPr lang="en-US" dirty="0" smtClean="0"/>
              <a:t>help me get more information? </a:t>
            </a:r>
          </a:p>
          <a:p>
            <a:r>
              <a:rPr lang="en-US" dirty="0" smtClean="0"/>
              <a:t>Tuning</a:t>
            </a:r>
          </a:p>
          <a:p>
            <a:pPr lvl="1"/>
            <a:r>
              <a:rPr lang="en-US" dirty="0" smtClean="0"/>
              <a:t>Lets change </a:t>
            </a:r>
            <a:r>
              <a:rPr lang="en-US" i="1" dirty="0" smtClean="0"/>
              <a:t>this </a:t>
            </a:r>
            <a:r>
              <a:rPr lang="en-US" dirty="0" smtClean="0"/>
              <a:t>and see what happens. </a:t>
            </a:r>
          </a:p>
          <a:p>
            <a:pPr lvl="1">
              <a:buNone/>
            </a:pPr>
            <a:endParaRPr lang="en-US" dirty="0" smtClean="0"/>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77</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
        <p:nvSpPr>
          <p:cNvPr id="7" name="Explosion 1 6"/>
          <p:cNvSpPr/>
          <p:nvPr/>
        </p:nvSpPr>
        <p:spPr>
          <a:xfrm>
            <a:off x="5257800" y="3200400"/>
            <a:ext cx="3810000" cy="2362200"/>
          </a:xfrm>
          <a:prstGeom prst="irregularSeal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These will often overlap…</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Evaluate testing results</a:t>
            </a:r>
            <a:endParaRPr lang="en-US" dirty="0"/>
          </a:p>
        </p:txBody>
      </p:sp>
      <p:sp>
        <p:nvSpPr>
          <p:cNvPr id="5" name="Slide Number Placeholder 4"/>
          <p:cNvSpPr>
            <a:spLocks noGrp="1"/>
          </p:cNvSpPr>
          <p:nvPr>
            <p:ph type="sldNum" sz="quarter" idx="11"/>
          </p:nvPr>
        </p:nvSpPr>
        <p:spPr/>
        <p:txBody>
          <a:bodyPr>
            <a:normAutofit/>
          </a:bodyPr>
          <a:lstStyle/>
          <a:p>
            <a:fld id="{7A7308B0-0963-4AF8-8229-9EF293A0BECF}" type="slidenum">
              <a:rPr lang="en-US" smtClean="0"/>
              <a:pPr/>
              <a:t>78</a:t>
            </a:fld>
            <a:endParaRPr lang="en-US" dirty="0"/>
          </a:p>
        </p:txBody>
      </p:sp>
      <p:sp>
        <p:nvSpPr>
          <p:cNvPr id="6" name="Picture Placeholder 5"/>
          <p:cNvSpPr>
            <a:spLocks noGrp="1"/>
          </p:cNvSpPr>
          <p:nvPr>
            <p:ph type="pic" idx="1"/>
          </p:nvPr>
        </p:nvSpPr>
        <p:spPr/>
      </p:sp>
      <p:sp>
        <p:nvSpPr>
          <p:cNvPr id="8" name="Rectangle 7"/>
          <p:cNvSpPr/>
          <p:nvPr/>
        </p:nvSpPr>
        <p:spPr>
          <a:xfrm rot="19976367">
            <a:off x="1490534" y="1747043"/>
            <a:ext cx="723265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Exercise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9380383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lvl="0" indent="-342900">
              <a:spcBef>
                <a:spcPct val="20000"/>
              </a:spcBef>
              <a:defRPr/>
            </a:pPr>
            <a:r>
              <a:rPr lang="en-US" sz="4000" dirty="0"/>
              <a:t>Universal Testing </a:t>
            </a:r>
            <a:r>
              <a:rPr lang="en-US" sz="4000" dirty="0" smtClean="0"/>
              <a:t>Method v2.0</a:t>
            </a:r>
            <a:endParaRPr lang="en-US" sz="4000" dirty="0"/>
          </a:p>
        </p:txBody>
      </p:sp>
      <p:sp>
        <p:nvSpPr>
          <p:cNvPr id="8" name="Text Placeholder 7"/>
          <p:cNvSpPr>
            <a:spLocks noGrp="1"/>
          </p:cNvSpPr>
          <p:nvPr>
            <p:ph type="body" idx="2"/>
          </p:nvPr>
        </p:nvSpPr>
        <p:spPr>
          <a:xfrm>
            <a:off x="457200" y="1600200"/>
            <a:ext cx="3505200" cy="4525963"/>
          </a:xfrm>
        </p:spPr>
        <p:txBody>
          <a:bodyPr>
            <a:noAutofit/>
          </a:bodyPr>
          <a:lstStyle/>
          <a:p>
            <a:pPr marL="514350" lvl="0" indent="-514350">
              <a:spcBef>
                <a:spcPts val="1200"/>
              </a:spcBef>
              <a:buClr>
                <a:schemeClr val="bg1"/>
              </a:buClr>
              <a:buSzPct val="100000"/>
              <a:buFont typeface="+mj-lt"/>
              <a:buAutoNum type="arabicPeriod"/>
              <a:defRPr/>
            </a:pPr>
            <a:r>
              <a:rPr lang="en-US" sz="1400" dirty="0" smtClean="0"/>
              <a:t>Model </a:t>
            </a:r>
            <a:r>
              <a:rPr lang="en-US" sz="1400" dirty="0"/>
              <a:t>the test space.</a:t>
            </a:r>
          </a:p>
          <a:p>
            <a:pPr marL="514350" lvl="0" indent="-514350">
              <a:spcBef>
                <a:spcPts val="1200"/>
              </a:spcBef>
              <a:buClr>
                <a:schemeClr val="bg1"/>
              </a:buClr>
              <a:buSzPct val="100000"/>
              <a:buFont typeface="+mj-lt"/>
              <a:buAutoNum type="arabicPeriod"/>
              <a:defRPr/>
            </a:pPr>
            <a:r>
              <a:rPr lang="en-US" sz="1400" dirty="0"/>
              <a:t>Determine coverage.</a:t>
            </a:r>
          </a:p>
          <a:p>
            <a:pPr marL="514350" lvl="0" indent="-514350">
              <a:spcBef>
                <a:spcPts val="1200"/>
              </a:spcBef>
              <a:buClr>
                <a:schemeClr val="bg1"/>
              </a:buClr>
              <a:buSzPct val="100000"/>
              <a:buFont typeface="+mj-lt"/>
              <a:buAutoNum type="arabicPeriod"/>
              <a:defRPr/>
            </a:pPr>
            <a:r>
              <a:rPr lang="en-US" sz="1400" dirty="0"/>
              <a:t>Determine oracles.</a:t>
            </a:r>
          </a:p>
          <a:p>
            <a:pPr marL="514350" lvl="0" indent="-514350">
              <a:spcBef>
                <a:spcPts val="1200"/>
              </a:spcBef>
              <a:buClr>
                <a:schemeClr val="bg1"/>
              </a:buClr>
              <a:buSzPct val="100000"/>
              <a:buFont typeface="+mj-lt"/>
              <a:buAutoNum type="arabicPeriod"/>
              <a:defRPr/>
            </a:pPr>
            <a:r>
              <a:rPr lang="en-US" sz="1400" dirty="0"/>
              <a:t>Determine test procedures.</a:t>
            </a:r>
          </a:p>
          <a:p>
            <a:pPr marL="514350" lvl="0" indent="-514350">
              <a:spcBef>
                <a:spcPts val="1200"/>
              </a:spcBef>
              <a:buClr>
                <a:schemeClr val="bg1"/>
              </a:buClr>
              <a:buSzPct val="100000"/>
              <a:buFont typeface="+mj-lt"/>
              <a:buAutoNum type="arabicPeriod"/>
              <a:defRPr/>
            </a:pPr>
            <a:r>
              <a:rPr lang="en-US" sz="1400" dirty="0"/>
              <a:t>Configure the test system.</a:t>
            </a:r>
          </a:p>
          <a:p>
            <a:pPr marL="514350" lvl="0" indent="-514350">
              <a:spcBef>
                <a:spcPts val="1200"/>
              </a:spcBef>
              <a:buClr>
                <a:schemeClr val="bg1"/>
              </a:buClr>
              <a:buSzPct val="100000"/>
              <a:buFont typeface="+mj-lt"/>
              <a:buAutoNum type="arabicPeriod"/>
              <a:defRPr/>
            </a:pPr>
            <a:r>
              <a:rPr lang="en-US" sz="1400" dirty="0"/>
              <a:t>Operate the test system.</a:t>
            </a:r>
          </a:p>
          <a:p>
            <a:pPr marL="514350" lvl="0" indent="-514350">
              <a:spcBef>
                <a:spcPts val="1200"/>
              </a:spcBef>
              <a:buClr>
                <a:schemeClr val="bg1"/>
              </a:buClr>
              <a:buSzPct val="100000"/>
              <a:buFont typeface="+mj-lt"/>
              <a:buAutoNum type="arabicPeriod"/>
              <a:defRPr/>
            </a:pPr>
            <a:r>
              <a:rPr lang="en-US" sz="1400" dirty="0"/>
              <a:t>Observe the test system. </a:t>
            </a:r>
          </a:p>
          <a:p>
            <a:pPr marL="514350" lvl="0" indent="-514350">
              <a:spcBef>
                <a:spcPts val="1200"/>
              </a:spcBef>
              <a:buClr>
                <a:schemeClr val="bg1"/>
              </a:buClr>
              <a:buSzPct val="100000"/>
              <a:buFont typeface="+mj-lt"/>
              <a:buAutoNum type="arabicPeriod"/>
              <a:defRPr/>
            </a:pPr>
            <a:r>
              <a:rPr lang="en-US" sz="1400" dirty="0"/>
              <a:t>Evaluate the test results.</a:t>
            </a:r>
          </a:p>
          <a:p>
            <a:pPr marL="514350" lvl="0" indent="-514350">
              <a:spcBef>
                <a:spcPts val="1200"/>
              </a:spcBef>
              <a:buClr>
                <a:schemeClr val="bg1"/>
              </a:buClr>
              <a:buSzPct val="100000"/>
              <a:buFont typeface="+mj-lt"/>
              <a:buAutoNum type="arabicPeriod"/>
              <a:defRPr/>
            </a:pPr>
            <a:r>
              <a:rPr lang="en-US" sz="1400" b="1" dirty="0"/>
              <a:t>Report test results.</a:t>
            </a:r>
          </a:p>
          <a:p>
            <a:pPr>
              <a:spcBef>
                <a:spcPts val="1200"/>
              </a:spcBef>
              <a:buClr>
                <a:schemeClr val="bg1"/>
              </a:buClr>
              <a:buSzPct val="100000"/>
            </a:pPr>
            <a:endParaRPr lang="en-US" sz="1400" dirty="0"/>
          </a:p>
        </p:txBody>
      </p:sp>
      <p:sp>
        <p:nvSpPr>
          <p:cNvPr id="7" name="Content Placeholder 6"/>
          <p:cNvSpPr>
            <a:spLocks noGrp="1"/>
          </p:cNvSpPr>
          <p:nvPr>
            <p:ph sz="quarter" idx="1"/>
          </p:nvPr>
        </p:nvSpPr>
        <p:spPr>
          <a:xfrm>
            <a:off x="4114800" y="1524000"/>
            <a:ext cx="4648200" cy="4602163"/>
          </a:xfrm>
        </p:spPr>
        <p:txBody>
          <a:bodyPr>
            <a:normAutofit/>
          </a:bodyPr>
          <a:lstStyle/>
          <a:p>
            <a:pPr marL="514350" indent="-514350"/>
            <a:r>
              <a:rPr lang="en-US" sz="2000" dirty="0" smtClean="0"/>
              <a:t>Making a credible, professional report of your work to your clients in oral and written form.</a:t>
            </a:r>
          </a:p>
          <a:p>
            <a:pPr lvl="1"/>
            <a:r>
              <a:rPr lang="en-US" sz="1800" dirty="0" smtClean="0"/>
              <a:t>Telling the story of your progress so far</a:t>
            </a:r>
          </a:p>
          <a:p>
            <a:pPr lvl="1"/>
            <a:r>
              <a:rPr lang="en-US" sz="1800" dirty="0" smtClean="0"/>
              <a:t>Writing a test summary report</a:t>
            </a:r>
          </a:p>
          <a:p>
            <a:pPr lvl="1"/>
            <a:r>
              <a:rPr lang="en-US" sz="1800" dirty="0" smtClean="0"/>
              <a:t>The hallway </a:t>
            </a:r>
            <a:r>
              <a:rPr lang="en-US" sz="2000" dirty="0" smtClean="0"/>
              <a:t/>
            </a:r>
            <a:br>
              <a:rPr lang="en-US" sz="2000" dirty="0" smtClean="0"/>
            </a:br>
            <a:r>
              <a:rPr lang="en-US" sz="1800" dirty="0" smtClean="0"/>
              <a:t>conversation </a:t>
            </a:r>
            <a:br>
              <a:rPr lang="en-US" sz="1800" dirty="0" smtClean="0"/>
            </a:br>
            <a:r>
              <a:rPr lang="en-US" sz="1800" dirty="0" smtClean="0"/>
              <a:t>status report</a:t>
            </a:r>
          </a:p>
        </p:txBody>
      </p:sp>
      <p:sp>
        <p:nvSpPr>
          <p:cNvPr id="12" name="Text Placeholder 9"/>
          <p:cNvSpPr txBox="1">
            <a:spLocks/>
          </p:cNvSpPr>
          <p:nvPr/>
        </p:nvSpPr>
        <p:spPr>
          <a:xfrm>
            <a:off x="9448800" y="198438"/>
            <a:ext cx="4041775"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Content Placeholder 10"/>
          <p:cNvSpPr txBox="1">
            <a:spLocks/>
          </p:cNvSpPr>
          <p:nvPr/>
        </p:nvSpPr>
        <p:spPr>
          <a:xfrm>
            <a:off x="9448800" y="914400"/>
            <a:ext cx="4041775" cy="4983163"/>
          </a:xfrm>
          <a:prstGeom prst="rect">
            <a:avLst/>
          </a:prstGeom>
        </p:spPr>
        <p:txBody>
          <a:bodyPr>
            <a:norm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Oval 9"/>
          <p:cNvSpPr/>
          <p:nvPr/>
        </p:nvSpPr>
        <p:spPr>
          <a:xfrm>
            <a:off x="228600" y="5562600"/>
            <a:ext cx="2971800" cy="533400"/>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Slide Number Placeholder 10"/>
          <p:cNvSpPr>
            <a:spLocks noGrp="1"/>
          </p:cNvSpPr>
          <p:nvPr>
            <p:ph type="sldNum" sz="quarter" idx="12"/>
          </p:nvPr>
        </p:nvSpPr>
        <p:spPr/>
        <p:txBody>
          <a:bodyPr>
            <a:normAutofit fontScale="85000" lnSpcReduction="20000"/>
          </a:bodyPr>
          <a:lstStyle/>
          <a:p>
            <a:fld id="{7A7308B0-0963-4AF8-8229-9EF293A0BECF}" type="slidenum">
              <a:rPr lang="en-US" smtClean="0"/>
              <a:pPr/>
              <a:t>79</a:t>
            </a:fld>
            <a:endParaRPr lang="en-US" dirty="0"/>
          </a:p>
        </p:txBody>
      </p:sp>
      <p:sp>
        <p:nvSpPr>
          <p:cNvPr id="16" name="Footer Placeholder 15"/>
          <p:cNvSpPr>
            <a:spLocks noGrp="1"/>
          </p:cNvSpPr>
          <p:nvPr>
            <p:ph type="ftr" sz="quarter" idx="4294967295"/>
          </p:nvPr>
        </p:nvSpPr>
        <p:spPr>
          <a:xfrm>
            <a:off x="609600" y="6477000"/>
            <a:ext cx="5421083" cy="365125"/>
          </a:xfrm>
        </p:spPr>
        <p:txBody>
          <a:bodyPr/>
          <a:lstStyle/>
          <a:p>
            <a:endParaRPr lang="en-US" dirty="0"/>
          </a:p>
        </p:txBody>
      </p:sp>
      <p:sp>
        <p:nvSpPr>
          <p:cNvPr id="17" name="TextBox 16"/>
          <p:cNvSpPr txBox="1"/>
          <p:nvPr/>
        </p:nvSpPr>
        <p:spPr>
          <a:xfrm>
            <a:off x="457200" y="6197025"/>
            <a:ext cx="3429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a:t>
            </a:r>
            <a:r>
              <a:rPr lang="en-US" sz="1400" i="1" dirty="0" smtClean="0"/>
              <a:t>Rapid Software Testing</a:t>
            </a:r>
            <a:r>
              <a:rPr lang="en-US" sz="1400" dirty="0" smtClean="0"/>
              <a:t>” v2.1 by James Bach</a:t>
            </a:r>
            <a:r>
              <a:rPr lang="en-US" sz="1400" baseline="0" dirty="0" smtClean="0"/>
              <a:t> and Michael Bolton</a:t>
            </a:r>
            <a:endParaRPr lang="en-US" sz="1400" dirty="0" smtClean="0"/>
          </a:p>
        </p:txBody>
      </p:sp>
      <p:pic>
        <p:nvPicPr>
          <p:cNvPr id="216065" name="Picture 1" descr="C:\Users\MichaelDKelly\Documents\Developer Town\ASPE\Testing Fundamentals\iStockPhoto\iStock_000009450484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10300" y="3676650"/>
            <a:ext cx="2933700" cy="37147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C:\Users\MichaelDKelly\Documents\Developer Town\ASPE\Testing Fundamentals\iStockPhoto\iStock_000003668350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76800" y="4026588"/>
            <a:ext cx="4267200" cy="2831412"/>
          </a:xfrm>
          <a:prstGeom prst="rect">
            <a:avLst/>
          </a:prstGeom>
          <a:noFill/>
        </p:spPr>
      </p:pic>
      <p:sp>
        <p:nvSpPr>
          <p:cNvPr id="2" name="Title 1"/>
          <p:cNvSpPr>
            <a:spLocks noGrp="1"/>
          </p:cNvSpPr>
          <p:nvPr>
            <p:ph type="title"/>
          </p:nvPr>
        </p:nvSpPr>
        <p:spPr/>
        <p:txBody>
          <a:bodyPr>
            <a:noAutofit/>
          </a:bodyPr>
          <a:lstStyle/>
          <a:p>
            <a:pPr marL="342900" lvl="0" indent="-342900">
              <a:spcBef>
                <a:spcPct val="20000"/>
              </a:spcBef>
              <a:defRPr/>
            </a:pPr>
            <a:r>
              <a:rPr lang="en-US" sz="4000" dirty="0"/>
              <a:t>Universal Testing </a:t>
            </a:r>
            <a:r>
              <a:rPr lang="en-US" sz="4000" dirty="0" smtClean="0"/>
              <a:t>Method v2.0</a:t>
            </a:r>
            <a:endParaRPr lang="en-US" sz="4000" dirty="0"/>
          </a:p>
        </p:txBody>
      </p:sp>
      <p:sp>
        <p:nvSpPr>
          <p:cNvPr id="8" name="Text Placeholder 7"/>
          <p:cNvSpPr>
            <a:spLocks noGrp="1"/>
          </p:cNvSpPr>
          <p:nvPr>
            <p:ph type="body" idx="2"/>
          </p:nvPr>
        </p:nvSpPr>
        <p:spPr>
          <a:xfrm>
            <a:off x="457200" y="1600200"/>
            <a:ext cx="3429000" cy="4525963"/>
          </a:xfrm>
        </p:spPr>
        <p:txBody>
          <a:bodyPr>
            <a:noAutofit/>
          </a:bodyPr>
          <a:lstStyle/>
          <a:p>
            <a:pPr marL="514350" lvl="0" indent="-514350">
              <a:spcBef>
                <a:spcPts val="1200"/>
              </a:spcBef>
              <a:buClr>
                <a:schemeClr val="bg1"/>
              </a:buClr>
              <a:buSzPct val="99000"/>
              <a:buFont typeface="+mj-lt"/>
              <a:buAutoNum type="arabicPeriod"/>
              <a:defRPr/>
            </a:pPr>
            <a:r>
              <a:rPr lang="en-US" sz="1400" b="1" dirty="0" smtClean="0"/>
              <a:t>Model </a:t>
            </a:r>
            <a:r>
              <a:rPr lang="en-US" sz="1400" b="1" dirty="0"/>
              <a:t>the test space.</a:t>
            </a:r>
          </a:p>
          <a:p>
            <a:pPr marL="514350" lvl="0" indent="-514350">
              <a:spcBef>
                <a:spcPts val="1200"/>
              </a:spcBef>
              <a:buClr>
                <a:schemeClr val="bg1"/>
              </a:buClr>
              <a:buSzPct val="99000"/>
              <a:buFont typeface="+mj-lt"/>
              <a:buAutoNum type="arabicPeriod"/>
              <a:defRPr/>
            </a:pPr>
            <a:r>
              <a:rPr lang="en-US" sz="1400" dirty="0"/>
              <a:t>Determine coverage.</a:t>
            </a:r>
          </a:p>
          <a:p>
            <a:pPr marL="514350" lvl="0" indent="-514350">
              <a:spcBef>
                <a:spcPts val="1200"/>
              </a:spcBef>
              <a:buClr>
                <a:schemeClr val="bg1"/>
              </a:buClr>
              <a:buSzPct val="99000"/>
              <a:buFont typeface="+mj-lt"/>
              <a:buAutoNum type="arabicPeriod"/>
              <a:defRPr/>
            </a:pPr>
            <a:r>
              <a:rPr lang="en-US" sz="1400" dirty="0"/>
              <a:t>Determine oracles.</a:t>
            </a:r>
          </a:p>
          <a:p>
            <a:pPr marL="514350" lvl="0" indent="-514350">
              <a:spcBef>
                <a:spcPts val="1200"/>
              </a:spcBef>
              <a:buClr>
                <a:schemeClr val="bg1"/>
              </a:buClr>
              <a:buSzPct val="99000"/>
              <a:buFont typeface="+mj-lt"/>
              <a:buAutoNum type="arabicPeriod"/>
              <a:defRPr/>
            </a:pPr>
            <a:r>
              <a:rPr lang="en-US" sz="1400" dirty="0"/>
              <a:t>Determine test procedures.</a:t>
            </a:r>
          </a:p>
          <a:p>
            <a:pPr marL="514350" lvl="0" indent="-514350">
              <a:spcBef>
                <a:spcPts val="1200"/>
              </a:spcBef>
              <a:buClr>
                <a:schemeClr val="bg1"/>
              </a:buClr>
              <a:buSzPct val="99000"/>
              <a:buFont typeface="+mj-lt"/>
              <a:buAutoNum type="arabicPeriod"/>
              <a:defRPr/>
            </a:pPr>
            <a:r>
              <a:rPr lang="en-US" sz="1400" dirty="0"/>
              <a:t>Configure the test system.</a:t>
            </a:r>
          </a:p>
          <a:p>
            <a:pPr marL="514350" lvl="0" indent="-514350">
              <a:spcBef>
                <a:spcPts val="1200"/>
              </a:spcBef>
              <a:buClr>
                <a:schemeClr val="bg1"/>
              </a:buClr>
              <a:buSzPct val="99000"/>
              <a:buFont typeface="+mj-lt"/>
              <a:buAutoNum type="arabicPeriod"/>
              <a:defRPr/>
            </a:pPr>
            <a:r>
              <a:rPr lang="en-US" sz="1400" dirty="0"/>
              <a:t>Operate the test system.</a:t>
            </a:r>
          </a:p>
          <a:p>
            <a:pPr marL="514350" lvl="0" indent="-514350">
              <a:spcBef>
                <a:spcPts val="1200"/>
              </a:spcBef>
              <a:buClr>
                <a:schemeClr val="bg1"/>
              </a:buClr>
              <a:buSzPct val="99000"/>
              <a:buFont typeface="+mj-lt"/>
              <a:buAutoNum type="arabicPeriod"/>
              <a:defRPr/>
            </a:pPr>
            <a:r>
              <a:rPr lang="en-US" sz="1400" dirty="0"/>
              <a:t>Observe the test system. </a:t>
            </a:r>
          </a:p>
          <a:p>
            <a:pPr marL="514350" lvl="0" indent="-514350">
              <a:spcBef>
                <a:spcPts val="1200"/>
              </a:spcBef>
              <a:buClr>
                <a:schemeClr val="bg1"/>
              </a:buClr>
              <a:buSzPct val="99000"/>
              <a:buFont typeface="+mj-lt"/>
              <a:buAutoNum type="arabicPeriod"/>
              <a:defRPr/>
            </a:pPr>
            <a:r>
              <a:rPr lang="en-US" sz="1400" dirty="0"/>
              <a:t>Evaluate the test results.</a:t>
            </a:r>
          </a:p>
          <a:p>
            <a:pPr marL="514350" lvl="0" indent="-514350">
              <a:spcBef>
                <a:spcPts val="1200"/>
              </a:spcBef>
              <a:buClr>
                <a:schemeClr val="bg1"/>
              </a:buClr>
              <a:buSzPct val="99000"/>
              <a:buFont typeface="+mj-lt"/>
              <a:buAutoNum type="arabicPeriod"/>
              <a:defRPr/>
            </a:pPr>
            <a:r>
              <a:rPr lang="en-US" sz="1400" dirty="0"/>
              <a:t>Report test results</a:t>
            </a:r>
            <a:r>
              <a:rPr lang="en-US" sz="1400" dirty="0" smtClean="0"/>
              <a:t>.</a:t>
            </a:r>
            <a:endParaRPr lang="en-US" sz="1400" dirty="0"/>
          </a:p>
        </p:txBody>
      </p:sp>
      <p:sp>
        <p:nvSpPr>
          <p:cNvPr id="7" name="Content Placeholder 6"/>
          <p:cNvSpPr>
            <a:spLocks noGrp="1"/>
          </p:cNvSpPr>
          <p:nvPr>
            <p:ph sz="quarter" idx="1"/>
          </p:nvPr>
        </p:nvSpPr>
        <p:spPr>
          <a:xfrm>
            <a:off x="4114800" y="1600200"/>
            <a:ext cx="4572000" cy="4525963"/>
          </a:xfrm>
        </p:spPr>
        <p:txBody>
          <a:bodyPr>
            <a:normAutofit/>
          </a:bodyPr>
          <a:lstStyle/>
          <a:p>
            <a:pPr marL="514350" indent="-514350"/>
            <a:r>
              <a:rPr lang="en-US" sz="2400" dirty="0" smtClean="0"/>
              <a:t>Composing, describing, and working with mental models of the application.</a:t>
            </a:r>
          </a:p>
          <a:p>
            <a:pPr marL="514350" indent="-514350"/>
            <a:r>
              <a:rPr lang="en-US" sz="2400" dirty="0" smtClean="0"/>
              <a:t>Identifying relevant dimensions, variables, and dynamics. </a:t>
            </a:r>
          </a:p>
          <a:p>
            <a:endParaRPr lang="en-US" sz="2400" dirty="0"/>
          </a:p>
        </p:txBody>
      </p:sp>
      <p:sp>
        <p:nvSpPr>
          <p:cNvPr id="12" name="Text Placeholder 9"/>
          <p:cNvSpPr txBox="1">
            <a:spLocks/>
          </p:cNvSpPr>
          <p:nvPr/>
        </p:nvSpPr>
        <p:spPr>
          <a:xfrm>
            <a:off x="9448800" y="198438"/>
            <a:ext cx="4041775"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Content Placeholder 10"/>
          <p:cNvSpPr txBox="1">
            <a:spLocks/>
          </p:cNvSpPr>
          <p:nvPr/>
        </p:nvSpPr>
        <p:spPr>
          <a:xfrm>
            <a:off x="9448800" y="914400"/>
            <a:ext cx="4041775" cy="4983163"/>
          </a:xfrm>
          <a:prstGeom prst="rect">
            <a:avLst/>
          </a:prstGeom>
        </p:spPr>
        <p:txBody>
          <a:bodyPr>
            <a:norm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4" name="TextBox 13"/>
          <p:cNvSpPr txBox="1"/>
          <p:nvPr/>
        </p:nvSpPr>
        <p:spPr>
          <a:xfrm>
            <a:off x="457200" y="6197025"/>
            <a:ext cx="34290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a:t>
            </a:r>
            <a:r>
              <a:rPr lang="en-US" sz="1400" i="1" dirty="0" smtClean="0"/>
              <a:t>Rapid Software Testing</a:t>
            </a:r>
            <a:r>
              <a:rPr lang="en-US" sz="1400" dirty="0" smtClean="0"/>
              <a:t>” v2.1 by James Bach</a:t>
            </a:r>
            <a:r>
              <a:rPr lang="en-US" sz="1400" baseline="0" dirty="0" smtClean="0"/>
              <a:t> and Michael Bolton</a:t>
            </a:r>
            <a:endParaRPr lang="en-US" sz="1400" dirty="0" smtClean="0"/>
          </a:p>
        </p:txBody>
      </p:sp>
      <p:sp>
        <p:nvSpPr>
          <p:cNvPr id="16" name="Oval 15"/>
          <p:cNvSpPr/>
          <p:nvPr/>
        </p:nvSpPr>
        <p:spPr>
          <a:xfrm>
            <a:off x="381000" y="1600200"/>
            <a:ext cx="2895600" cy="533400"/>
          </a:xfrm>
          <a:prstGeom prst="ellipse">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Slide Number Placeholder 9"/>
          <p:cNvSpPr>
            <a:spLocks noGrp="1"/>
          </p:cNvSpPr>
          <p:nvPr>
            <p:ph type="sldNum" sz="quarter" idx="12"/>
          </p:nvPr>
        </p:nvSpPr>
        <p:spPr/>
        <p:txBody>
          <a:bodyPr>
            <a:normAutofit fontScale="85000" lnSpcReduction="20000"/>
          </a:bodyPr>
          <a:lstStyle/>
          <a:p>
            <a:fld id="{7A7308B0-0963-4AF8-8229-9EF293A0BECF}" type="slidenum">
              <a:rPr lang="en-US" smtClean="0"/>
              <a:pPr/>
              <a:t>8</a:t>
            </a:fld>
            <a:endParaRPr lang="en-US" dirty="0"/>
          </a:p>
        </p:txBody>
      </p:sp>
      <p:sp>
        <p:nvSpPr>
          <p:cNvPr id="11" name="Footer Placeholder 10"/>
          <p:cNvSpPr>
            <a:spLocks noGrp="1"/>
          </p:cNvSpPr>
          <p:nvPr>
            <p:ph type="ftr" sz="quarter" idx="4294967295"/>
          </p:nvPr>
        </p:nvSpPr>
        <p:spPr>
          <a:xfrm>
            <a:off x="609600" y="6477000"/>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MCOASTER</a:t>
            </a:r>
            <a:endParaRPr lang="en-US" dirty="0"/>
          </a:p>
        </p:txBody>
      </p:sp>
      <p:pic>
        <p:nvPicPr>
          <p:cNvPr id="113666" name="Picture 2"/>
          <p:cNvPicPr>
            <a:picLocks noGrp="1" noChangeAspect="1" noChangeArrowheads="1"/>
          </p:cNvPicPr>
          <p:nvPr>
            <p:ph sz="quarter" idx="1"/>
          </p:nvPr>
        </p:nvPicPr>
        <p:blipFill>
          <a:blip r:embed="rId2" cstate="print">
            <a:clrChange>
              <a:clrFrom>
                <a:srgbClr val="FCFCFC"/>
              </a:clrFrom>
              <a:clrTo>
                <a:srgbClr val="FCFCFC">
                  <a:alpha val="0"/>
                </a:srgbClr>
              </a:clrTo>
            </a:clrChange>
          </a:blip>
          <a:srcRect/>
          <a:stretch>
            <a:fillRect/>
          </a:stretch>
        </p:blipFill>
        <p:spPr bwMode="auto">
          <a:xfrm>
            <a:off x="1790390" y="1600200"/>
            <a:ext cx="5601010" cy="477123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normAutofit fontScale="85000" lnSpcReduction="20000"/>
          </a:bodyPr>
          <a:lstStyle/>
          <a:p>
            <a:fld id="{7A7308B0-0963-4AF8-8229-9EF293A0BECF}" type="slidenum">
              <a:rPr lang="en-US" smtClean="0"/>
              <a:pPr/>
              <a:t>80</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debriefs</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81</a:t>
            </a:fld>
            <a:endParaRPr lang="en-US" dirty="0"/>
          </a:p>
        </p:txBody>
      </p:sp>
      <p:sp>
        <p:nvSpPr>
          <p:cNvPr id="5" name="Content Placeholder 4"/>
          <p:cNvSpPr>
            <a:spLocks noGrp="1"/>
          </p:cNvSpPr>
          <p:nvPr>
            <p:ph sz="quarter" idx="1"/>
          </p:nvPr>
        </p:nvSpPr>
        <p:spPr/>
        <p:txBody>
          <a:bodyPr>
            <a:normAutofit fontScale="92500" lnSpcReduction="10000"/>
          </a:bodyPr>
          <a:lstStyle/>
          <a:p>
            <a:r>
              <a:rPr lang="en-US" dirty="0" smtClean="0"/>
              <a:t>Clarifying questions:</a:t>
            </a:r>
          </a:p>
          <a:p>
            <a:pPr lvl="1"/>
            <a:r>
              <a:rPr lang="en-US" dirty="0" smtClean="0"/>
              <a:t>How do you feel about your testing? </a:t>
            </a:r>
          </a:p>
          <a:p>
            <a:pPr lvl="1"/>
            <a:r>
              <a:rPr lang="en-US" dirty="0" smtClean="0"/>
              <a:t>What else would you need to test to feel like XXX was working or was completed? </a:t>
            </a:r>
          </a:p>
          <a:p>
            <a:pPr lvl="1"/>
            <a:r>
              <a:rPr lang="en-US" dirty="0" smtClean="0"/>
              <a:t>What did you not have time to do? </a:t>
            </a:r>
          </a:p>
          <a:p>
            <a:pPr lvl="1"/>
            <a:r>
              <a:rPr lang="en-US" dirty="0" smtClean="0"/>
              <a:t>What do you feel we might want to automate for a later release?</a:t>
            </a:r>
          </a:p>
          <a:p>
            <a:pPr lvl="1"/>
            <a:r>
              <a:rPr lang="en-US" dirty="0" smtClean="0"/>
              <a:t>Where do you feel we might need follow up testing? </a:t>
            </a:r>
          </a:p>
          <a:p>
            <a:pPr lvl="1"/>
            <a:r>
              <a:rPr lang="en-US" dirty="0" smtClean="0"/>
              <a:t>About how long did activity XXX take you? </a:t>
            </a:r>
          </a:p>
          <a:p>
            <a:pPr lvl="1"/>
            <a:r>
              <a:rPr lang="en-US" dirty="0" smtClean="0"/>
              <a:t>Explain more about why you think XXX is a risk? </a:t>
            </a:r>
          </a:p>
          <a:p>
            <a:pPr lvl="1"/>
            <a:r>
              <a:rPr lang="en-US" dirty="0" smtClean="0"/>
              <a:t>Who could tell you more about how XXX works? </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Clarifying where you are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To clarify status, try the following:</a:t>
            </a:r>
          </a:p>
          <a:p>
            <a:pPr lvl="1"/>
            <a:r>
              <a:rPr lang="en-US" dirty="0" smtClean="0"/>
              <a:t>How far along am I?</a:t>
            </a:r>
          </a:p>
          <a:p>
            <a:pPr lvl="1"/>
            <a:r>
              <a:rPr lang="en-US" dirty="0" smtClean="0"/>
              <a:t>How far did I plan to be?</a:t>
            </a:r>
          </a:p>
          <a:p>
            <a:pPr lvl="1"/>
            <a:r>
              <a:rPr lang="en-US" dirty="0" smtClean="0"/>
              <a:t>What have I found so far?</a:t>
            </a:r>
          </a:p>
          <a:p>
            <a:pPr lvl="1"/>
            <a:r>
              <a:rPr lang="en-US" dirty="0" smtClean="0"/>
              <a:t>How much more do I have to do?</a:t>
            </a:r>
          </a:p>
          <a:p>
            <a:r>
              <a:rPr lang="en-US" dirty="0" smtClean="0"/>
              <a:t>To clarify obstacles, try the following:</a:t>
            </a:r>
          </a:p>
          <a:p>
            <a:pPr lvl="1"/>
            <a:r>
              <a:rPr lang="en-US" dirty="0" smtClean="0"/>
              <a:t>Do I have any issues I need help with?</a:t>
            </a:r>
          </a:p>
          <a:p>
            <a:pPr lvl="1"/>
            <a:r>
              <a:rPr lang="en-US" dirty="0" smtClean="0"/>
              <a:t>Is there anything I can’t work around?</a:t>
            </a:r>
          </a:p>
          <a:p>
            <a:pPr lvl="1"/>
            <a:r>
              <a:rPr lang="en-US" dirty="0" smtClean="0"/>
              <a:t>Are there any tools that would allow me to test something that I can’t test right now?</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82</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the facts</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83</a:t>
            </a:fld>
            <a:endParaRPr lang="en-US" dirty="0"/>
          </a:p>
        </p:txBody>
      </p:sp>
      <p:sp>
        <p:nvSpPr>
          <p:cNvPr id="5" name="Content Placeholder 4"/>
          <p:cNvSpPr>
            <a:spLocks noGrp="1"/>
          </p:cNvSpPr>
          <p:nvPr>
            <p:ph sz="quarter" idx="1"/>
          </p:nvPr>
        </p:nvSpPr>
        <p:spPr/>
        <p:txBody>
          <a:bodyPr/>
          <a:lstStyle/>
          <a:p>
            <a:r>
              <a:rPr lang="en-US" dirty="0" smtClean="0"/>
              <a:t>Sometimes test results are delivered “by the numbers”</a:t>
            </a:r>
          </a:p>
          <a:p>
            <a:pPr>
              <a:buNone/>
            </a:pPr>
            <a:endParaRPr lang="en-US" dirty="0"/>
          </a:p>
        </p:txBody>
      </p:sp>
      <p:pic>
        <p:nvPicPr>
          <p:cNvPr id="7" name="P 3"/>
          <p:cNvPicPr/>
          <p:nvPr/>
        </p:nvPicPr>
        <p:blipFill>
          <a:blip r:embed="rId2" cstate="print"/>
          <a:srcRect/>
          <a:stretch>
            <a:fillRect/>
          </a:stretch>
        </p:blipFill>
        <p:spPr bwMode="auto">
          <a:xfrm>
            <a:off x="3124200" y="2349500"/>
            <a:ext cx="5384800" cy="2997200"/>
          </a:xfrm>
          <a:prstGeom prst="rect">
            <a:avLst/>
          </a:prstGeom>
          <a:noFill/>
          <a:ln w="9525">
            <a:noFill/>
            <a:miter lim="800000"/>
            <a:headEnd/>
            <a:tailEnd/>
          </a:ln>
        </p:spPr>
      </p:pic>
      <p:pic>
        <p:nvPicPr>
          <p:cNvPr id="6" name="P 2"/>
          <p:cNvPicPr/>
          <p:nvPr/>
        </p:nvPicPr>
        <p:blipFill>
          <a:blip r:embed="rId3" cstate="print"/>
          <a:srcRect/>
          <a:stretch>
            <a:fillRect/>
          </a:stretch>
        </p:blipFill>
        <p:spPr bwMode="auto">
          <a:xfrm>
            <a:off x="381000" y="3949700"/>
            <a:ext cx="5486400" cy="23749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Telling a story </a:t>
            </a:r>
            <a:endParaRPr lang="en-US" dirty="0"/>
          </a:p>
        </p:txBody>
      </p:sp>
      <p:sp>
        <p:nvSpPr>
          <p:cNvPr id="3" name="Content Placeholder 2"/>
          <p:cNvSpPr>
            <a:spLocks noGrp="1"/>
          </p:cNvSpPr>
          <p:nvPr>
            <p:ph sz="quarter" idx="1"/>
          </p:nvPr>
        </p:nvSpPr>
        <p:spPr/>
        <p:txBody>
          <a:bodyPr>
            <a:normAutofit fontScale="85000" lnSpcReduction="20000"/>
          </a:bodyPr>
          <a:lstStyle/>
          <a:p>
            <a:r>
              <a:rPr lang="en-US" sz="3000" dirty="0" smtClean="0"/>
              <a:t>Other times test results are delivered by telling a story…</a:t>
            </a:r>
          </a:p>
          <a:p>
            <a:endParaRPr lang="en-US" sz="1300" dirty="0" smtClean="0"/>
          </a:p>
          <a:p>
            <a:r>
              <a:rPr lang="en-US" sz="3000" dirty="0" smtClean="0"/>
              <a:t>You try to come up with a rich answer to convey complexity and depth to a “simple” question:</a:t>
            </a:r>
          </a:p>
          <a:p>
            <a:pPr lvl="1"/>
            <a:r>
              <a:rPr lang="en-US" sz="2700" dirty="0" smtClean="0"/>
              <a:t>“How does it look?” </a:t>
            </a:r>
          </a:p>
          <a:p>
            <a:pPr lvl="1"/>
            <a:r>
              <a:rPr lang="en-US" sz="2700" dirty="0" smtClean="0"/>
              <a:t>“When will you be done?” </a:t>
            </a:r>
          </a:p>
          <a:p>
            <a:pPr lvl="1"/>
            <a:r>
              <a:rPr lang="en-US" sz="2700" dirty="0" smtClean="0"/>
              <a:t>“Have you tested flux capacitor yet?”</a:t>
            </a:r>
          </a:p>
          <a:p>
            <a:pPr lvl="1"/>
            <a:r>
              <a:rPr lang="en-US" sz="2700" dirty="0" smtClean="0"/>
              <a:t>“Are we ready to release?”</a:t>
            </a:r>
          </a:p>
          <a:p>
            <a:r>
              <a:rPr lang="en-US" sz="3000" dirty="0" smtClean="0"/>
              <a:t>You have five minutes in a status meeting </a:t>
            </a:r>
          </a:p>
          <a:p>
            <a:pPr lvl="1"/>
            <a:r>
              <a:rPr lang="en-US" sz="2700" dirty="0" smtClean="0"/>
              <a:t>People have the numbers in front of them, you get a couple minutes to editorialize and provide highlights</a:t>
            </a:r>
          </a:p>
          <a:p>
            <a:pPr lvl="1"/>
            <a:r>
              <a:rPr lang="en-US" sz="2700" dirty="0" smtClean="0"/>
              <a:t>You have an opportunity to organize project activities to support your team and your testing</a:t>
            </a:r>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84</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visible charts</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85</a:t>
            </a:fld>
            <a:endParaRPr lang="en-US" dirty="0"/>
          </a:p>
        </p:txBody>
      </p:sp>
      <p:sp>
        <p:nvSpPr>
          <p:cNvPr id="5" name="Content Placeholder 4"/>
          <p:cNvSpPr>
            <a:spLocks noGrp="1"/>
          </p:cNvSpPr>
          <p:nvPr>
            <p:ph sz="quarter" idx="1"/>
          </p:nvPr>
        </p:nvSpPr>
        <p:spPr/>
        <p:txBody>
          <a:bodyPr/>
          <a:lstStyle/>
          <a:p>
            <a:r>
              <a:rPr lang="en-US" dirty="0" smtClean="0"/>
              <a:t>For teams working closely together, get status and results up on a whiteboard </a:t>
            </a:r>
          </a:p>
          <a:p>
            <a:r>
              <a:rPr lang="en-US" dirty="0" smtClean="0"/>
              <a:t>For distributed teams, try to get data online and real-time</a:t>
            </a:r>
          </a:p>
          <a:p>
            <a:r>
              <a:rPr lang="en-US" dirty="0" smtClean="0"/>
              <a:t>Get the team together on a daily basis to talk about progress and obstacles </a:t>
            </a:r>
          </a:p>
          <a:p>
            <a:pPr lvl="1"/>
            <a:r>
              <a:rPr lang="en-US" dirty="0" smtClean="0"/>
              <a:t>If you don’t already do daily scrums, short standup meetings work well </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Report testing results</a:t>
            </a:r>
            <a:endParaRPr lang="en-US" dirty="0"/>
          </a:p>
        </p:txBody>
      </p:sp>
      <p:sp>
        <p:nvSpPr>
          <p:cNvPr id="5" name="Slide Number Placeholder 4"/>
          <p:cNvSpPr>
            <a:spLocks noGrp="1"/>
          </p:cNvSpPr>
          <p:nvPr>
            <p:ph type="sldNum" sz="quarter" idx="11"/>
          </p:nvPr>
        </p:nvSpPr>
        <p:spPr/>
        <p:txBody>
          <a:bodyPr>
            <a:normAutofit/>
          </a:bodyPr>
          <a:lstStyle/>
          <a:p>
            <a:fld id="{7A7308B0-0963-4AF8-8229-9EF293A0BECF}" type="slidenum">
              <a:rPr lang="en-US" smtClean="0"/>
              <a:pPr/>
              <a:t>86</a:t>
            </a:fld>
            <a:endParaRPr lang="en-US" dirty="0"/>
          </a:p>
        </p:txBody>
      </p:sp>
      <p:sp>
        <p:nvSpPr>
          <p:cNvPr id="6" name="Picture Placeholder 5"/>
          <p:cNvSpPr>
            <a:spLocks noGrp="1"/>
          </p:cNvSpPr>
          <p:nvPr>
            <p:ph type="pic" idx="1"/>
          </p:nvPr>
        </p:nvSpPr>
        <p:spPr/>
      </p:sp>
      <p:sp>
        <p:nvSpPr>
          <p:cNvPr id="8" name="Rectangle 7"/>
          <p:cNvSpPr/>
          <p:nvPr/>
        </p:nvSpPr>
        <p:spPr>
          <a:xfrm rot="19976367">
            <a:off x="1490534" y="1747043"/>
            <a:ext cx="723265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Exercise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791055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Work Products of a Tester</a:t>
            </a:r>
            <a:endParaRPr lang="en-US" dirty="0"/>
          </a:p>
        </p:txBody>
      </p:sp>
      <p:sp>
        <p:nvSpPr>
          <p:cNvPr id="6" name="Slide Number Placeholder 5"/>
          <p:cNvSpPr>
            <a:spLocks noGrp="1"/>
          </p:cNvSpPr>
          <p:nvPr>
            <p:ph type="sldNum" sz="quarter" idx="11"/>
          </p:nvPr>
        </p:nvSpPr>
        <p:spPr/>
        <p:txBody>
          <a:bodyPr/>
          <a:lstStyle/>
          <a:p>
            <a:fld id="{7A7308B0-0963-4AF8-8229-9EF293A0BECF}" type="slidenum">
              <a:rPr lang="en-US" smtClean="0"/>
              <a:pPr/>
              <a:t>87</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descr="C:\Users\MichaelDKelly\Documents\Developer Town\ASPE\Testing Fundamentals\iStockPhoto\iStock_000008173763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476875" y="3886200"/>
            <a:ext cx="3667125" cy="2971800"/>
          </a:xfrm>
          <a:prstGeom prst="rect">
            <a:avLst/>
          </a:prstGeom>
          <a:noFill/>
        </p:spPr>
      </p:pic>
      <p:sp>
        <p:nvSpPr>
          <p:cNvPr id="2" name="Title 1"/>
          <p:cNvSpPr>
            <a:spLocks noGrp="1"/>
          </p:cNvSpPr>
          <p:nvPr>
            <p:ph type="title"/>
          </p:nvPr>
        </p:nvSpPr>
        <p:spPr/>
        <p:txBody>
          <a:bodyPr/>
          <a:lstStyle/>
          <a:p>
            <a:r>
              <a:rPr lang="en-US" dirty="0" smtClean="0"/>
              <a:t>Formal work products</a:t>
            </a:r>
            <a:endParaRPr lang="en-US" dirty="0"/>
          </a:p>
        </p:txBody>
      </p:sp>
      <p:sp>
        <p:nvSpPr>
          <p:cNvPr id="3" name="Content Placeholder 2"/>
          <p:cNvSpPr>
            <a:spLocks noGrp="1"/>
          </p:cNvSpPr>
          <p:nvPr>
            <p:ph sz="quarter" idx="1"/>
          </p:nvPr>
        </p:nvSpPr>
        <p:spPr/>
        <p:txBody>
          <a:bodyPr>
            <a:normAutofit/>
          </a:bodyPr>
          <a:lstStyle/>
          <a:p>
            <a:r>
              <a:rPr lang="en-US" dirty="0" smtClean="0"/>
              <a:t>Documents</a:t>
            </a:r>
          </a:p>
          <a:p>
            <a:pPr lvl="1"/>
            <a:r>
              <a:rPr lang="en-US" dirty="0" smtClean="0"/>
              <a:t>Test strategy</a:t>
            </a:r>
          </a:p>
          <a:p>
            <a:pPr lvl="1"/>
            <a:r>
              <a:rPr lang="en-US" dirty="0" smtClean="0"/>
              <a:t>Test estimation</a:t>
            </a:r>
          </a:p>
          <a:p>
            <a:pPr lvl="1"/>
            <a:r>
              <a:rPr lang="en-US" dirty="0" smtClean="0"/>
              <a:t>Test plan</a:t>
            </a:r>
          </a:p>
          <a:p>
            <a:pPr lvl="1"/>
            <a:r>
              <a:rPr lang="en-US" dirty="0" smtClean="0"/>
              <a:t>Test coverage outline</a:t>
            </a:r>
          </a:p>
          <a:p>
            <a:pPr lvl="1"/>
            <a:r>
              <a:rPr lang="en-US" dirty="0" smtClean="0"/>
              <a:t>Test lab procedures</a:t>
            </a:r>
          </a:p>
          <a:p>
            <a:pPr lvl="1"/>
            <a:r>
              <a:rPr lang="en-US" dirty="0" smtClean="0"/>
              <a:t>Test process assessment</a:t>
            </a:r>
          </a:p>
          <a:p>
            <a:pPr lvl="1"/>
            <a:r>
              <a:rPr lang="en-US" dirty="0" smtClean="0"/>
              <a:t>Test status reports </a:t>
            </a:r>
          </a:p>
          <a:p>
            <a:pPr lvl="1"/>
            <a:r>
              <a:rPr lang="en-US" dirty="0" smtClean="0"/>
              <a:t>Testing results summary </a:t>
            </a:r>
          </a:p>
        </p:txBody>
      </p:sp>
      <p:sp>
        <p:nvSpPr>
          <p:cNvPr id="7" name="Content Placeholder 6"/>
          <p:cNvSpPr>
            <a:spLocks noGrp="1"/>
          </p:cNvSpPr>
          <p:nvPr>
            <p:ph sz="quarter" idx="2"/>
          </p:nvPr>
        </p:nvSpPr>
        <p:spPr/>
        <p:txBody>
          <a:bodyPr>
            <a:normAutofit/>
          </a:bodyPr>
          <a:lstStyle/>
          <a:p>
            <a:r>
              <a:rPr lang="en-US" dirty="0" smtClean="0"/>
              <a:t>Tickets</a:t>
            </a:r>
          </a:p>
          <a:p>
            <a:pPr lvl="1"/>
            <a:r>
              <a:rPr lang="en-US" dirty="0" smtClean="0"/>
              <a:t>Bugs</a:t>
            </a:r>
          </a:p>
          <a:p>
            <a:pPr lvl="1"/>
            <a:r>
              <a:rPr lang="en-US" dirty="0" smtClean="0"/>
              <a:t>Risks</a:t>
            </a:r>
          </a:p>
          <a:p>
            <a:pPr lvl="1"/>
            <a:r>
              <a:rPr lang="en-US" dirty="0" smtClean="0"/>
              <a:t>Issues</a:t>
            </a:r>
          </a:p>
          <a:p>
            <a:endParaRPr lang="en-US" dirty="0"/>
          </a:p>
        </p:txBody>
      </p:sp>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88</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Informal work products</a:t>
            </a:r>
            <a:endParaRPr lang="en-US" dirty="0"/>
          </a:p>
        </p:txBody>
      </p:sp>
      <p:sp>
        <p:nvSpPr>
          <p:cNvPr id="3" name="Content Placeholder 2"/>
          <p:cNvSpPr>
            <a:spLocks noGrp="1"/>
          </p:cNvSpPr>
          <p:nvPr>
            <p:ph sz="quarter" idx="1"/>
          </p:nvPr>
        </p:nvSpPr>
        <p:spPr/>
        <p:txBody>
          <a:bodyPr/>
          <a:lstStyle/>
          <a:p>
            <a:r>
              <a:rPr lang="en-US" dirty="0" smtClean="0"/>
              <a:t>Test ideas</a:t>
            </a:r>
          </a:p>
          <a:p>
            <a:r>
              <a:rPr lang="en-US" dirty="0" smtClean="0"/>
              <a:t>Testability ideas</a:t>
            </a:r>
          </a:p>
          <a:p>
            <a:r>
              <a:rPr lang="en-US" dirty="0" smtClean="0"/>
              <a:t>Testing narrative</a:t>
            </a:r>
          </a:p>
          <a:p>
            <a:r>
              <a:rPr lang="en-US" dirty="0" smtClean="0"/>
              <a:t>Tools</a:t>
            </a:r>
          </a:p>
          <a:p>
            <a:pPr lvl="1"/>
            <a:r>
              <a:rPr lang="en-US" dirty="0" smtClean="0"/>
              <a:t>Test infrastructure</a:t>
            </a:r>
          </a:p>
          <a:p>
            <a:pPr lvl="1"/>
            <a:r>
              <a:rPr lang="en-US" dirty="0" smtClean="0"/>
              <a:t>Test tools</a:t>
            </a:r>
          </a:p>
          <a:p>
            <a:pPr lvl="2"/>
            <a:r>
              <a:rPr lang="en-US" dirty="0" smtClean="0"/>
              <a:t>Team tools</a:t>
            </a:r>
          </a:p>
          <a:p>
            <a:pPr lvl="2"/>
            <a:r>
              <a:rPr lang="en-US" dirty="0" smtClean="0"/>
              <a:t>Individual tools</a:t>
            </a:r>
          </a:p>
          <a:p>
            <a:r>
              <a:rPr lang="en-US" dirty="0" smtClean="0"/>
              <a:t>Test data</a:t>
            </a:r>
          </a:p>
        </p:txBody>
      </p:sp>
      <p:sp>
        <p:nvSpPr>
          <p:cNvPr id="5" name="Slide Number Placeholder 4"/>
          <p:cNvSpPr>
            <a:spLocks noGrp="1"/>
          </p:cNvSpPr>
          <p:nvPr>
            <p:ph type="sldNum" sz="quarter" idx="12"/>
          </p:nvPr>
        </p:nvSpPr>
        <p:spPr/>
        <p:txBody>
          <a:bodyPr>
            <a:normAutofit fontScale="85000" lnSpcReduction="20000"/>
          </a:bodyPr>
          <a:lstStyle/>
          <a:p>
            <a:fld id="{7A7308B0-0963-4AF8-8229-9EF293A0BECF}" type="slidenum">
              <a:rPr lang="en-US" smtClean="0"/>
              <a:pPr/>
              <a:t>89</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pic>
        <p:nvPicPr>
          <p:cNvPr id="204801" name="Picture 1" descr="C:\Users\MichaelDKelly\Documents\Developer Town\ASPE\Testing Fundamentals\iStockPhoto\iStock_000011979020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57925" y="3086100"/>
            <a:ext cx="2886075" cy="37719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Model Building</a:t>
            </a:r>
            <a:endParaRPr lang="en-US" dirty="0"/>
          </a:p>
        </p:txBody>
      </p:sp>
      <p:sp>
        <p:nvSpPr>
          <p:cNvPr id="6" name="Content Placeholder 5"/>
          <p:cNvSpPr>
            <a:spLocks noGrp="1"/>
          </p:cNvSpPr>
          <p:nvPr>
            <p:ph sz="quarter" idx="1"/>
          </p:nvPr>
        </p:nvSpPr>
        <p:spPr/>
        <p:txBody>
          <a:bodyPr/>
          <a:lstStyle/>
          <a:p>
            <a:r>
              <a:rPr lang="en-US" dirty="0" smtClean="0"/>
              <a:t>If your testing is primarily about learning and not about searching, then you are model building. </a:t>
            </a:r>
          </a:p>
          <a:p>
            <a:r>
              <a:rPr lang="en-US" dirty="0" smtClean="0"/>
              <a:t>If your testing is primarily about searching and not about learning, then you are model checking. </a:t>
            </a:r>
          </a:p>
          <a:p>
            <a:r>
              <a:rPr lang="en-US" dirty="0" smtClean="0"/>
              <a:t>Model checking is a form of testing. </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9</a:t>
            </a:fld>
            <a:endParaRPr lang="en-US" dirty="0"/>
          </a:p>
        </p:txBody>
      </p:sp>
      <p:sp>
        <p:nvSpPr>
          <p:cNvPr id="7" name="Footer Placeholder 6"/>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descr="C:\Users\MichaelDKelly\Documents\Developer Town\ASPE\Testing Fundamentals\iStockPhoto\iStock_000012260289XSmal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05500" y="3495675"/>
            <a:ext cx="3238500" cy="3362325"/>
          </a:xfrm>
          <a:prstGeom prst="rect">
            <a:avLst/>
          </a:prstGeom>
          <a:noFill/>
        </p:spPr>
      </p:pic>
      <p:sp>
        <p:nvSpPr>
          <p:cNvPr id="2" name="Title 1"/>
          <p:cNvSpPr>
            <a:spLocks noGrp="1"/>
          </p:cNvSpPr>
          <p:nvPr>
            <p:ph type="title"/>
          </p:nvPr>
        </p:nvSpPr>
        <p:spPr/>
        <p:txBody>
          <a:bodyPr/>
          <a:lstStyle/>
          <a:p>
            <a:r>
              <a:rPr lang="en-US" dirty="0" smtClean="0"/>
              <a:t>Ephemeral work products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Tester</a:t>
            </a:r>
          </a:p>
          <a:p>
            <a:pPr lvl="1"/>
            <a:r>
              <a:rPr lang="en-US" dirty="0" smtClean="0"/>
              <a:t>Testing skill / experience </a:t>
            </a:r>
          </a:p>
          <a:p>
            <a:pPr lvl="1"/>
            <a:r>
              <a:rPr lang="en-US" dirty="0" smtClean="0"/>
              <a:t>Technical skill / experience </a:t>
            </a:r>
          </a:p>
          <a:p>
            <a:pPr lvl="1"/>
            <a:r>
              <a:rPr lang="en-US" dirty="0" smtClean="0"/>
              <a:t>Domain knowledge</a:t>
            </a:r>
          </a:p>
          <a:p>
            <a:pPr lvl="1"/>
            <a:r>
              <a:rPr lang="en-US" dirty="0" smtClean="0"/>
              <a:t>Project experience</a:t>
            </a:r>
          </a:p>
          <a:p>
            <a:pPr lvl="1"/>
            <a:r>
              <a:rPr lang="en-US" dirty="0" smtClean="0"/>
              <a:t>Industry experience  </a:t>
            </a:r>
          </a:p>
          <a:p>
            <a:pPr lvl="1"/>
            <a:r>
              <a:rPr lang="en-US" dirty="0" smtClean="0"/>
              <a:t>Product knowledge</a:t>
            </a:r>
          </a:p>
          <a:p>
            <a:pPr lvl="1"/>
            <a:r>
              <a:rPr lang="en-US" dirty="0" smtClean="0"/>
              <a:t>Writing skill</a:t>
            </a:r>
          </a:p>
          <a:p>
            <a:r>
              <a:rPr lang="en-US" dirty="0" smtClean="0"/>
              <a:t>Test team</a:t>
            </a:r>
          </a:p>
          <a:p>
            <a:pPr lvl="1"/>
            <a:r>
              <a:rPr lang="en-US" dirty="0" smtClean="0"/>
              <a:t>“Elliptical team” model </a:t>
            </a:r>
          </a:p>
          <a:p>
            <a:r>
              <a:rPr lang="en-US" dirty="0" smtClean="0"/>
              <a:t>Developer relations</a:t>
            </a:r>
          </a:p>
        </p:txBody>
      </p:sp>
      <p:sp>
        <p:nvSpPr>
          <p:cNvPr id="5" name="Slide Number Placeholder 4"/>
          <p:cNvSpPr>
            <a:spLocks noGrp="1"/>
          </p:cNvSpPr>
          <p:nvPr>
            <p:ph type="sldNum" sz="quarter" idx="12"/>
          </p:nvPr>
        </p:nvSpPr>
        <p:spPr/>
        <p:txBody>
          <a:bodyPr>
            <a:normAutofit fontScale="85000" lnSpcReduction="20000"/>
          </a:bodyPr>
          <a:lstStyle/>
          <a:p>
            <a:fld id="{7A7308B0-0963-4AF8-8229-9EF293A0BECF}" type="slidenum">
              <a:rPr lang="en-US" smtClean="0"/>
              <a:pPr/>
              <a:t>90</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dirty="0"/>
          </a:p>
        </p:txBody>
      </p:sp>
      <p:sp>
        <p:nvSpPr>
          <p:cNvPr id="6" name="Title 5"/>
          <p:cNvSpPr>
            <a:spLocks noGrp="1"/>
          </p:cNvSpPr>
          <p:nvPr>
            <p:ph type="title"/>
          </p:nvPr>
        </p:nvSpPr>
        <p:spPr/>
        <p:txBody>
          <a:bodyPr/>
          <a:lstStyle/>
          <a:p>
            <a:r>
              <a:rPr lang="en-US" dirty="0" smtClean="0"/>
              <a:t>Quick Tests and Heuristics</a:t>
            </a:r>
            <a:endParaRPr lang="en-US" dirty="0"/>
          </a:p>
        </p:txBody>
      </p:sp>
      <p:sp>
        <p:nvSpPr>
          <p:cNvPr id="4" name="Slide Number Placeholder 3"/>
          <p:cNvSpPr>
            <a:spLocks noGrp="1"/>
          </p:cNvSpPr>
          <p:nvPr>
            <p:ph type="sldNum" sz="quarter" idx="11"/>
          </p:nvPr>
        </p:nvSpPr>
        <p:spPr/>
        <p:txBody>
          <a:bodyPr>
            <a:normAutofit/>
          </a:bodyPr>
          <a:lstStyle/>
          <a:p>
            <a:fld id="{7A7308B0-0963-4AF8-8229-9EF293A0BECF}" type="slidenum">
              <a:rPr lang="en-US" smtClean="0"/>
              <a:pPr/>
              <a:t>91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Boundary Value Testing</a:t>
            </a:r>
            <a:endParaRPr lang="en-US" dirty="0"/>
          </a:p>
        </p:txBody>
      </p:sp>
      <p:sp>
        <p:nvSpPr>
          <p:cNvPr id="3" name="Content Placeholder 2"/>
          <p:cNvSpPr>
            <a:spLocks noGrp="1"/>
          </p:cNvSpPr>
          <p:nvPr>
            <p:ph sz="quarter" idx="2"/>
          </p:nvPr>
        </p:nvSpPr>
        <p:spPr>
          <a:xfrm>
            <a:off x="609600" y="2438400"/>
            <a:ext cx="2743200" cy="3581400"/>
          </a:xfrm>
        </p:spPr>
        <p:txBody>
          <a:bodyPr>
            <a:normAutofit/>
          </a:bodyPr>
          <a:lstStyle/>
          <a:p>
            <a:r>
              <a:rPr lang="en-US" sz="1800" dirty="0" smtClean="0"/>
              <a:t>Identify an input field (or some other variable like a file input)</a:t>
            </a:r>
          </a:p>
          <a:p>
            <a:r>
              <a:rPr lang="en-US" sz="1800" dirty="0" smtClean="0"/>
              <a:t>Identify a boundary (like field size) </a:t>
            </a:r>
          </a:p>
          <a:p>
            <a:r>
              <a:rPr lang="en-US" sz="1800" dirty="0" smtClean="0"/>
              <a:t>Test at or around that perceived boundary to identify input and validation errors </a:t>
            </a:r>
            <a:endParaRPr lang="en-US" sz="1800" dirty="0"/>
          </a:p>
        </p:txBody>
      </p:sp>
      <p:sp>
        <p:nvSpPr>
          <p:cNvPr id="4" name="Content Placeholder 3"/>
          <p:cNvSpPr>
            <a:spLocks noGrp="1"/>
          </p:cNvSpPr>
          <p:nvPr>
            <p:ph sz="quarter" idx="4"/>
          </p:nvPr>
        </p:nvSpPr>
        <p:spPr>
          <a:xfrm>
            <a:off x="3505200" y="2438400"/>
            <a:ext cx="3581400" cy="3581400"/>
          </a:xfrm>
        </p:spPr>
        <p:txBody>
          <a:bodyPr>
            <a:noAutofit/>
          </a:bodyPr>
          <a:lstStyle/>
          <a:p>
            <a:r>
              <a:rPr lang="en-US" sz="1800" dirty="0" smtClean="0"/>
              <a:t>Identify simple and complex interactions between variables or identify multiple ways to change a variable</a:t>
            </a:r>
          </a:p>
          <a:p>
            <a:r>
              <a:rPr lang="en-US" sz="1800" dirty="0" smtClean="0"/>
              <a:t>Identify possible boundaries within those interactions or input methods </a:t>
            </a:r>
          </a:p>
          <a:p>
            <a:r>
              <a:rPr lang="en-US" sz="1800" dirty="0" smtClean="0"/>
              <a:t>Test at or around those perceived boundaries to identify disagreements in input, validation, precision, etc… </a:t>
            </a:r>
            <a:endParaRPr lang="en-US" sz="1800" dirty="0"/>
          </a:p>
        </p:txBody>
      </p:sp>
      <p:sp>
        <p:nvSpPr>
          <p:cNvPr id="5" name="Slide Number Placeholder 4"/>
          <p:cNvSpPr>
            <a:spLocks noGrp="1"/>
          </p:cNvSpPr>
          <p:nvPr>
            <p:ph type="sldNum" sz="quarter" idx="16"/>
          </p:nvPr>
        </p:nvSpPr>
        <p:spPr/>
        <p:txBody>
          <a:bodyPr>
            <a:normAutofit fontScale="85000" lnSpcReduction="20000"/>
          </a:bodyPr>
          <a:lstStyle/>
          <a:p>
            <a:fld id="{7A7308B0-0963-4AF8-8229-9EF293A0BECF}" type="slidenum">
              <a:rPr lang="en-US" smtClean="0"/>
              <a:pPr/>
              <a:t>92</a:t>
            </a:fld>
            <a:endParaRPr lang="en-US" dirty="0"/>
          </a:p>
        </p:txBody>
      </p:sp>
      <p:sp>
        <p:nvSpPr>
          <p:cNvPr id="6" name="Footer Placeholder 5"/>
          <p:cNvSpPr>
            <a:spLocks noGrp="1"/>
          </p:cNvSpPr>
          <p:nvPr>
            <p:ph type="ftr" sz="quarter" idx="4294967295"/>
          </p:nvPr>
        </p:nvSpPr>
        <p:spPr>
          <a:xfrm>
            <a:off x="609600" y="6492681"/>
            <a:ext cx="5421083" cy="365125"/>
          </a:xfrm>
        </p:spPr>
        <p:txBody>
          <a:bodyPr/>
          <a:lstStyle/>
          <a:p>
            <a:endParaRPr lang="en-US" dirty="0"/>
          </a:p>
        </p:txBody>
      </p:sp>
      <p:sp>
        <p:nvSpPr>
          <p:cNvPr id="7" name="Text Placeholder 6"/>
          <p:cNvSpPr>
            <a:spLocks noGrp="1"/>
          </p:cNvSpPr>
          <p:nvPr>
            <p:ph type="body" sz="quarter" idx="1"/>
          </p:nvPr>
        </p:nvSpPr>
        <p:spPr>
          <a:xfrm>
            <a:off x="609600" y="1752600"/>
            <a:ext cx="2743200" cy="640080"/>
          </a:xfrm>
        </p:spPr>
        <p:txBody>
          <a:bodyPr/>
          <a:lstStyle/>
          <a:p>
            <a:r>
              <a:rPr lang="en-US" dirty="0" smtClean="0"/>
              <a:t>Quick Test</a:t>
            </a:r>
            <a:endParaRPr lang="en-US" dirty="0"/>
          </a:p>
        </p:txBody>
      </p:sp>
      <p:sp>
        <p:nvSpPr>
          <p:cNvPr id="8" name="Text Placeholder 7"/>
          <p:cNvSpPr>
            <a:spLocks noGrp="1"/>
          </p:cNvSpPr>
          <p:nvPr>
            <p:ph type="body" sz="quarter" idx="3"/>
          </p:nvPr>
        </p:nvSpPr>
        <p:spPr>
          <a:xfrm>
            <a:off x="3505200" y="1752600"/>
            <a:ext cx="5181600" cy="640080"/>
          </a:xfrm>
        </p:spPr>
        <p:txBody>
          <a:bodyPr/>
          <a:lstStyle/>
          <a:p>
            <a:r>
              <a:rPr lang="en-US" dirty="0" smtClean="0"/>
              <a:t>In-depth Test</a:t>
            </a:r>
            <a:endParaRPr lang="en-US" dirty="0"/>
          </a:p>
        </p:txBody>
      </p:sp>
      <p:sp>
        <p:nvSpPr>
          <p:cNvPr id="9" name="Rectangle 8"/>
          <p:cNvSpPr/>
          <p:nvPr/>
        </p:nvSpPr>
        <p:spPr>
          <a:xfrm>
            <a:off x="7086600" y="2743200"/>
            <a:ext cx="1905000" cy="1143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headers/footers vs. margin size vs. </a:t>
            </a:r>
          </a:p>
          <a:p>
            <a:pPr algn="ctr"/>
            <a:r>
              <a:rPr lang="en-US" sz="1400" dirty="0" smtClean="0"/>
              <a:t>page size vs. </a:t>
            </a:r>
          </a:p>
          <a:p>
            <a:pPr algn="ctr"/>
            <a:r>
              <a:rPr lang="en-US" sz="1400" dirty="0" smtClean="0"/>
              <a:t>printed page size</a:t>
            </a:r>
            <a:endParaRPr lang="en-US" sz="1400" dirty="0"/>
          </a:p>
        </p:txBody>
      </p:sp>
      <p:sp>
        <p:nvSpPr>
          <p:cNvPr id="10" name="Rectangle 9"/>
          <p:cNvSpPr/>
          <p:nvPr/>
        </p:nvSpPr>
        <p:spPr>
          <a:xfrm>
            <a:off x="7086600" y="4267200"/>
            <a:ext cx="1905000" cy="1143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drag and drop vs. dialog input vs. configuration file</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What’s a heuristic</a:t>
            </a:r>
            <a:endParaRPr lang="en-US" dirty="0"/>
          </a:p>
        </p:txBody>
      </p:sp>
      <p:sp>
        <p:nvSpPr>
          <p:cNvPr id="7" name="Content Placeholder 6"/>
          <p:cNvSpPr>
            <a:spLocks noGrp="1"/>
          </p:cNvSpPr>
          <p:nvPr>
            <p:ph sz="quarter" idx="2"/>
          </p:nvPr>
        </p:nvSpPr>
        <p:spPr>
          <a:xfrm>
            <a:off x="609600" y="1752600"/>
            <a:ext cx="3886200" cy="4267200"/>
          </a:xfrm>
        </p:spPr>
        <p:txBody>
          <a:bodyPr>
            <a:normAutofit/>
          </a:bodyPr>
          <a:lstStyle/>
          <a:p>
            <a:r>
              <a:rPr lang="en-US" dirty="0" smtClean="0"/>
              <a:t>“A solution to a problem that works most of the time.”</a:t>
            </a:r>
          </a:p>
          <a:p>
            <a:r>
              <a:rPr lang="en-US" dirty="0" smtClean="0"/>
              <a:t>Useful in test idea generation </a:t>
            </a:r>
          </a:p>
          <a:p>
            <a:r>
              <a:rPr lang="en-US" dirty="0" smtClean="0"/>
              <a:t>Useful in “backtesting” test plans and strategies </a:t>
            </a:r>
          </a:p>
        </p:txBody>
      </p:sp>
      <p:sp>
        <p:nvSpPr>
          <p:cNvPr id="8" name="Content Placeholder 7"/>
          <p:cNvSpPr>
            <a:spLocks noGrp="1"/>
          </p:cNvSpPr>
          <p:nvPr>
            <p:ph sz="quarter" idx="4"/>
          </p:nvPr>
        </p:nvSpPr>
        <p:spPr>
          <a:xfrm>
            <a:off x="4800600" y="2438400"/>
            <a:ext cx="3886200" cy="4038600"/>
          </a:xfrm>
        </p:spPr>
        <p:txBody>
          <a:bodyPr>
            <a:noAutofit/>
          </a:bodyPr>
          <a:lstStyle/>
          <a:p>
            <a:r>
              <a:rPr lang="en-US" sz="2000" b="1" dirty="0" smtClean="0"/>
              <a:t>HICCUPPS</a:t>
            </a:r>
            <a:r>
              <a:rPr lang="en-US" sz="2000" dirty="0" smtClean="0"/>
              <a:t/>
            </a:r>
            <a:br>
              <a:rPr lang="en-US" sz="2000" dirty="0" smtClean="0"/>
            </a:br>
            <a:r>
              <a:rPr lang="en-US" sz="2000" dirty="0" smtClean="0"/>
              <a:t>Test Oracles</a:t>
            </a:r>
          </a:p>
          <a:p>
            <a:endParaRPr lang="en-US" sz="1000" dirty="0" smtClean="0"/>
          </a:p>
          <a:p>
            <a:r>
              <a:rPr lang="en-US" sz="2000" b="1" dirty="0" smtClean="0"/>
              <a:t>MCOASTER</a:t>
            </a:r>
            <a:r>
              <a:rPr lang="en-US" sz="2000" dirty="0" smtClean="0"/>
              <a:t/>
            </a:r>
            <a:br>
              <a:rPr lang="en-US" sz="2000" dirty="0" smtClean="0"/>
            </a:br>
            <a:r>
              <a:rPr lang="en-US" sz="2000" dirty="0" smtClean="0"/>
              <a:t>Test Reporting </a:t>
            </a:r>
          </a:p>
          <a:p>
            <a:endParaRPr lang="en-US" sz="1000" dirty="0" smtClean="0"/>
          </a:p>
          <a:p>
            <a:r>
              <a:rPr lang="en-US" sz="2000" b="1" dirty="0" smtClean="0"/>
              <a:t>FCC CUTS VIDS</a:t>
            </a:r>
            <a:r>
              <a:rPr lang="en-US" sz="2000" dirty="0" smtClean="0"/>
              <a:t/>
            </a:r>
            <a:br>
              <a:rPr lang="en-US" sz="2000" dirty="0" smtClean="0"/>
            </a:br>
            <a:r>
              <a:rPr lang="en-US" sz="2000" dirty="0" smtClean="0"/>
              <a:t>Application Touring </a:t>
            </a:r>
          </a:p>
          <a:p>
            <a:endParaRPr lang="en-US" sz="1000" dirty="0" smtClean="0"/>
          </a:p>
          <a:p>
            <a:r>
              <a:rPr lang="en-US" sz="2000" b="1" dirty="0" smtClean="0"/>
              <a:t>FIBLOTS</a:t>
            </a:r>
            <a:r>
              <a:rPr lang="en-US" sz="2000" dirty="0" smtClean="0"/>
              <a:t/>
            </a:r>
            <a:br>
              <a:rPr lang="en-US" sz="2000" dirty="0" smtClean="0"/>
            </a:br>
            <a:r>
              <a:rPr lang="en-US" sz="2000" dirty="0" smtClean="0"/>
              <a:t>Determining Scope</a:t>
            </a:r>
          </a:p>
          <a:p>
            <a:endParaRPr lang="en-US" sz="2000" dirty="0"/>
          </a:p>
        </p:txBody>
      </p:sp>
      <p:sp>
        <p:nvSpPr>
          <p:cNvPr id="4" name="Slide Number Placeholder 3"/>
          <p:cNvSpPr>
            <a:spLocks noGrp="1"/>
          </p:cNvSpPr>
          <p:nvPr>
            <p:ph type="sldNum" sz="quarter" idx="16"/>
          </p:nvPr>
        </p:nvSpPr>
        <p:spPr/>
        <p:txBody>
          <a:bodyPr>
            <a:normAutofit fontScale="85000" lnSpcReduction="20000"/>
          </a:bodyPr>
          <a:lstStyle/>
          <a:p>
            <a:fld id="{7A7308B0-0963-4AF8-8229-9EF293A0BECF}" type="slidenum">
              <a:rPr lang="en-US" smtClean="0"/>
              <a:pPr/>
              <a:t>93</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sp>
        <p:nvSpPr>
          <p:cNvPr id="10" name="Text Placeholder 9"/>
          <p:cNvSpPr>
            <a:spLocks noGrp="1"/>
          </p:cNvSpPr>
          <p:nvPr>
            <p:ph type="body" sz="quarter" idx="3"/>
          </p:nvPr>
        </p:nvSpPr>
        <p:spPr/>
        <p:txBody>
          <a:bodyPr/>
          <a:lstStyle/>
          <a:p>
            <a:r>
              <a:rPr lang="en-US" dirty="0" smtClean="0"/>
              <a:t>We’ve already looked at some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Satisfice Heuristics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94</a:t>
            </a:fld>
            <a:endParaRPr lang="en-US" dirty="0"/>
          </a:p>
        </p:txBody>
      </p:sp>
      <p:sp>
        <p:nvSpPr>
          <p:cNvPr id="5" name="Footer Placeholder 4"/>
          <p:cNvSpPr>
            <a:spLocks noGrp="1"/>
          </p:cNvSpPr>
          <p:nvPr>
            <p:ph type="ftr" sz="quarter" idx="4294967295"/>
          </p:nvPr>
        </p:nvSpPr>
        <p:spPr>
          <a:xfrm>
            <a:off x="609600" y="6492681"/>
            <a:ext cx="5421083" cy="365125"/>
          </a:xfrm>
        </p:spPr>
        <p:txBody>
          <a:bodyPr/>
          <a:lstStyle/>
          <a:p>
            <a:endParaRPr lang="en-US" dirty="0"/>
          </a:p>
        </p:txBody>
      </p:sp>
      <p:graphicFrame>
        <p:nvGraphicFramePr>
          <p:cNvPr id="197634" name="Object 2"/>
          <p:cNvGraphicFramePr>
            <a:graphicFrameLocks noChangeAspect="1"/>
          </p:cNvGraphicFramePr>
          <p:nvPr/>
        </p:nvGraphicFramePr>
        <p:xfrm>
          <a:off x="5562600" y="1905000"/>
          <a:ext cx="3140075" cy="4064000"/>
        </p:xfrm>
        <a:graphic>
          <a:graphicData uri="http://schemas.openxmlformats.org/presentationml/2006/ole">
            <mc:AlternateContent xmlns:mc="http://schemas.openxmlformats.org/markup-compatibility/2006">
              <mc:Choice xmlns:v="urn:schemas-microsoft-com:vml" Requires="v">
                <p:oleObj spid="_x0000_s197655" name="Acrobat Document" r:id="rId3" imgW="7773840" imgH="10060560" progId="AcroExch.Document.7">
                  <p:embed/>
                </p:oleObj>
              </mc:Choice>
              <mc:Fallback>
                <p:oleObj name="Acrobat Document" r:id="rId3" imgW="7773840" imgH="1006056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05000"/>
                        <a:ext cx="3140075"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Content Placeholder 7"/>
          <p:cNvSpPr txBox="1">
            <a:spLocks/>
          </p:cNvSpPr>
          <p:nvPr/>
        </p:nvSpPr>
        <p:spPr>
          <a:xfrm>
            <a:off x="609600" y="1828800"/>
            <a:ext cx="4953000" cy="4343400"/>
          </a:xfrm>
          <a:prstGeom prst="rect">
            <a:avLst/>
          </a:prstGeom>
        </p:spPr>
        <p:txBody>
          <a:bodyPr vert="horz">
            <a:normAutofit fontScale="92500" lnSpcReduction="20000"/>
          </a:bodyPr>
          <a:lstStyle/>
          <a:p>
            <a:pPr marL="320040" indent="-320040">
              <a:spcBef>
                <a:spcPts val="700"/>
              </a:spcBef>
              <a:buClr>
                <a:schemeClr val="accent2"/>
              </a:buClr>
              <a:buSzPct val="60000"/>
              <a:buFont typeface="Wingdings"/>
              <a:buChar char=""/>
            </a:pPr>
            <a:r>
              <a:rPr lang="en-US" sz="2900" b="1" dirty="0" smtClean="0"/>
              <a:t>FDSFSCURA</a:t>
            </a:r>
            <a:r>
              <a:rPr lang="en-US" sz="2900" dirty="0" smtClean="0"/>
              <a:t/>
            </a:r>
            <a:br>
              <a:rPr lang="en-US" sz="2900" dirty="0" smtClean="0"/>
            </a:br>
            <a:r>
              <a:rPr lang="en-US" sz="2900" dirty="0" smtClean="0"/>
              <a:t>General Test Techniques</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n-US" sz="2900" b="1"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1" i="0" u="none" strike="noStrike" kern="1200" cap="none" spc="0" normalizeH="0" baseline="0" noProof="0" dirty="0" smtClean="0">
                <a:ln>
                  <a:noFill/>
                </a:ln>
                <a:solidFill>
                  <a:schemeClr val="tx1"/>
                </a:solidFill>
                <a:effectLst/>
                <a:uLnTx/>
                <a:uFillTx/>
                <a:latin typeface="+mn-lt"/>
                <a:ea typeface="+mn-ea"/>
                <a:cs typeface="+mn-cs"/>
              </a:rPr>
              <a:t>CIDTESTD</a:t>
            </a:r>
            <a:r>
              <a:rPr kumimoji="0" lang="en-US" sz="2900" b="0" i="0" u="none" strike="noStrike" kern="1200" cap="none" spc="0" normalizeH="0" baseline="0" noProof="0" dirty="0" smtClean="0">
                <a:ln>
                  <a:noFill/>
                </a:ln>
                <a:solidFill>
                  <a:schemeClr val="tx1"/>
                </a:solidFill>
                <a:effectLst/>
                <a:uLnTx/>
                <a:uFillTx/>
                <a:latin typeface="+mn-lt"/>
                <a:ea typeface="+mn-ea"/>
                <a:cs typeface="+mn-cs"/>
              </a:rPr>
              <a:t/>
            </a:r>
            <a:br>
              <a:rPr kumimoji="0" lang="en-US" sz="2900" b="0" i="0" u="none" strike="noStrike" kern="1200" cap="none" spc="0" normalizeH="0" baseline="0" noProof="0" dirty="0" smtClean="0">
                <a:ln>
                  <a:noFill/>
                </a:ln>
                <a:solidFill>
                  <a:schemeClr val="tx1"/>
                </a:solidFill>
                <a:effectLst/>
                <a:uLnTx/>
                <a:uFillTx/>
                <a:latin typeface="+mn-lt"/>
                <a:ea typeface="+mn-ea"/>
                <a:cs typeface="+mn-cs"/>
              </a:rPr>
            </a:br>
            <a:r>
              <a:rPr kumimoji="0" lang="en-US" sz="2900" b="0" i="0" u="none" strike="noStrike" kern="1200" cap="none" spc="0" normalizeH="0" baseline="0" noProof="0" dirty="0" smtClean="0">
                <a:ln>
                  <a:noFill/>
                </a:ln>
                <a:solidFill>
                  <a:schemeClr val="tx1"/>
                </a:solidFill>
                <a:effectLst/>
                <a:uLnTx/>
                <a:uFillTx/>
                <a:latin typeface="+mn-lt"/>
                <a:ea typeface="+mn-ea"/>
                <a:cs typeface="+mn-cs"/>
              </a:rPr>
              <a:t>Project Environment </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n-US" sz="2900" b="1"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1" i="0" u="none" strike="noStrike" kern="1200" cap="none" spc="0" normalizeH="0" baseline="0" noProof="0" dirty="0" smtClean="0">
                <a:ln>
                  <a:noFill/>
                </a:ln>
                <a:solidFill>
                  <a:schemeClr val="tx1"/>
                </a:solidFill>
                <a:effectLst/>
                <a:uLnTx/>
                <a:uFillTx/>
                <a:latin typeface="+mn-lt"/>
                <a:ea typeface="+mn-ea"/>
                <a:cs typeface="+mn-cs"/>
              </a:rPr>
              <a:t>SFDPOT</a:t>
            </a:r>
            <a:r>
              <a:rPr kumimoji="0" lang="en-US" sz="2900" b="0" i="0" u="none" strike="noStrike" kern="1200" cap="none" spc="0" normalizeH="0" baseline="0" noProof="0" dirty="0" smtClean="0">
                <a:ln>
                  <a:noFill/>
                </a:ln>
                <a:solidFill>
                  <a:schemeClr val="tx1"/>
                </a:solidFill>
                <a:effectLst/>
                <a:uLnTx/>
                <a:uFillTx/>
                <a:latin typeface="+mn-lt"/>
                <a:ea typeface="+mn-ea"/>
                <a:cs typeface="+mn-cs"/>
              </a:rPr>
              <a:t/>
            </a:r>
            <a:br>
              <a:rPr kumimoji="0" lang="en-US" sz="2900" b="0" i="0" u="none" strike="noStrike" kern="1200" cap="none" spc="0" normalizeH="0" baseline="0" noProof="0" dirty="0" smtClean="0">
                <a:ln>
                  <a:noFill/>
                </a:ln>
                <a:solidFill>
                  <a:schemeClr val="tx1"/>
                </a:solidFill>
                <a:effectLst/>
                <a:uLnTx/>
                <a:uFillTx/>
                <a:latin typeface="+mn-lt"/>
                <a:ea typeface="+mn-ea"/>
                <a:cs typeface="+mn-cs"/>
              </a:rPr>
            </a:br>
            <a:r>
              <a:rPr kumimoji="0" lang="en-US" sz="2900" b="0" i="0" u="none" strike="noStrike" kern="1200" cap="none" spc="0" normalizeH="0" baseline="0" noProof="0" dirty="0" smtClean="0">
                <a:ln>
                  <a:noFill/>
                </a:ln>
                <a:solidFill>
                  <a:schemeClr val="tx1"/>
                </a:solidFill>
                <a:effectLst/>
                <a:uLnTx/>
                <a:uFillTx/>
                <a:latin typeface="+mn-lt"/>
                <a:ea typeface="+mn-ea"/>
                <a:cs typeface="+mn-cs"/>
              </a:rPr>
              <a:t>Product Elements</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n-US" sz="2900" b="1"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1" i="0" u="none" strike="noStrike" kern="1200" cap="none" spc="0" normalizeH="0" baseline="0" noProof="0" dirty="0" smtClean="0">
                <a:ln>
                  <a:noFill/>
                </a:ln>
                <a:solidFill>
                  <a:schemeClr val="tx1"/>
                </a:solidFill>
                <a:effectLst/>
                <a:uLnTx/>
                <a:uFillTx/>
                <a:latin typeface="+mn-lt"/>
                <a:ea typeface="+mn-ea"/>
                <a:cs typeface="+mn-cs"/>
              </a:rPr>
              <a:t>CRUSSPICSTMPL</a:t>
            </a:r>
            <a:r>
              <a:rPr kumimoji="0" lang="en-US" sz="2900" b="0" i="0" u="none" strike="noStrike" kern="1200" cap="none" spc="0" normalizeH="0" baseline="0" noProof="0" dirty="0" smtClean="0">
                <a:ln>
                  <a:noFill/>
                </a:ln>
                <a:solidFill>
                  <a:schemeClr val="tx1"/>
                </a:solidFill>
                <a:effectLst/>
                <a:uLnTx/>
                <a:uFillTx/>
                <a:latin typeface="+mn-lt"/>
                <a:ea typeface="+mn-ea"/>
                <a:cs typeface="+mn-cs"/>
              </a:rPr>
              <a:t/>
            </a:r>
            <a:br>
              <a:rPr kumimoji="0" lang="en-US" sz="2900" b="0" i="0" u="none" strike="noStrike" kern="1200" cap="none" spc="0" normalizeH="0" baseline="0" noProof="0" dirty="0" smtClean="0">
                <a:ln>
                  <a:noFill/>
                </a:ln>
                <a:solidFill>
                  <a:schemeClr val="tx1"/>
                </a:solidFill>
                <a:effectLst/>
                <a:uLnTx/>
                <a:uFillTx/>
                <a:latin typeface="+mn-lt"/>
                <a:ea typeface="+mn-ea"/>
                <a:cs typeface="+mn-cs"/>
              </a:rPr>
            </a:br>
            <a:r>
              <a:rPr lang="en-US" sz="2900" dirty="0" smtClean="0"/>
              <a:t>Quality Criteria </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TextBox 9"/>
          <p:cNvSpPr txBox="1"/>
          <p:nvPr/>
        </p:nvSpPr>
        <p:spPr>
          <a:xfrm>
            <a:off x="6096000" y="6172200"/>
            <a:ext cx="23622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www.satisfice.com</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Tree Heuristics</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95</a:t>
            </a:fld>
            <a:endParaRPr lang="en-US" dirty="0"/>
          </a:p>
        </p:txBody>
      </p:sp>
      <p:sp>
        <p:nvSpPr>
          <p:cNvPr id="5" name="Content Placeholder 4"/>
          <p:cNvSpPr>
            <a:spLocks noGrp="1"/>
          </p:cNvSpPr>
          <p:nvPr>
            <p:ph sz="quarter" idx="1"/>
          </p:nvPr>
        </p:nvSpPr>
        <p:spPr>
          <a:xfrm>
            <a:off x="612648" y="1600200"/>
            <a:ext cx="4721352" cy="4495800"/>
          </a:xfrm>
        </p:spPr>
        <p:txBody>
          <a:bodyPr/>
          <a:lstStyle/>
          <a:p>
            <a:r>
              <a:rPr lang="en-US" dirty="0" smtClean="0"/>
              <a:t>Data Type Attacks</a:t>
            </a:r>
          </a:p>
          <a:p>
            <a:r>
              <a:rPr lang="en-US" dirty="0" smtClean="0"/>
              <a:t>Web Tests</a:t>
            </a:r>
          </a:p>
          <a:p>
            <a:r>
              <a:rPr lang="en-US" dirty="0" smtClean="0"/>
              <a:t>Testing Wisdom </a:t>
            </a:r>
          </a:p>
          <a:p>
            <a:r>
              <a:rPr lang="en-US" dirty="0" smtClean="0"/>
              <a:t>Heuristics </a:t>
            </a:r>
          </a:p>
          <a:p>
            <a:r>
              <a:rPr lang="en-US" dirty="0" smtClean="0"/>
              <a:t>Frameworks </a:t>
            </a:r>
          </a:p>
          <a:p>
            <a:endParaRPr lang="en-US" dirty="0"/>
          </a:p>
        </p:txBody>
      </p:sp>
      <p:graphicFrame>
        <p:nvGraphicFramePr>
          <p:cNvPr id="198658" name="Object 2"/>
          <p:cNvGraphicFramePr>
            <a:graphicFrameLocks noChangeAspect="1"/>
          </p:cNvGraphicFramePr>
          <p:nvPr/>
        </p:nvGraphicFramePr>
        <p:xfrm>
          <a:off x="5486400" y="1676400"/>
          <a:ext cx="3140075" cy="4064000"/>
        </p:xfrm>
        <a:graphic>
          <a:graphicData uri="http://schemas.openxmlformats.org/presentationml/2006/ole">
            <mc:AlternateContent xmlns:mc="http://schemas.openxmlformats.org/markup-compatibility/2006">
              <mc:Choice xmlns:v="urn:schemas-microsoft-com:vml" Requires="v">
                <p:oleObj spid="_x0000_s198679" name="Acrobat Document" r:id="rId3" imgW="7773840" imgH="10060560" progId="AcroExch.Document.7">
                  <p:embed/>
                </p:oleObj>
              </mc:Choice>
              <mc:Fallback>
                <p:oleObj name="Acrobat Document" r:id="rId3" imgW="7773840" imgH="1006056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3140075"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Box 6"/>
          <p:cNvSpPr txBox="1"/>
          <p:nvPr/>
        </p:nvSpPr>
        <p:spPr>
          <a:xfrm>
            <a:off x="5943600" y="6172200"/>
            <a:ext cx="25146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Source: www.qualitytree.com</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Attacks and Quick Tests</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96</a:t>
            </a:fld>
            <a:endParaRPr lang="en-US" dirty="0"/>
          </a:p>
        </p:txBody>
      </p:sp>
      <p:sp>
        <p:nvSpPr>
          <p:cNvPr id="5" name="Content Placeholder 4"/>
          <p:cNvSpPr>
            <a:spLocks noGrp="1"/>
          </p:cNvSpPr>
          <p:nvPr>
            <p:ph sz="quarter" idx="1"/>
          </p:nvPr>
        </p:nvSpPr>
        <p:spPr>
          <a:xfrm>
            <a:off x="612648" y="1600200"/>
            <a:ext cx="4187952" cy="4495800"/>
          </a:xfrm>
        </p:spPr>
        <p:txBody>
          <a:bodyPr>
            <a:normAutofit fontScale="92500" lnSpcReduction="20000"/>
          </a:bodyPr>
          <a:lstStyle/>
          <a:p>
            <a:r>
              <a:rPr lang="en-US" dirty="0" smtClean="0"/>
              <a:t>Are tests that often find possible issues quickly – they find bugs fast</a:t>
            </a:r>
          </a:p>
          <a:p>
            <a:r>
              <a:rPr lang="en-US" dirty="0" smtClean="0"/>
              <a:t>Are often shallow in their overall coverage</a:t>
            </a:r>
          </a:p>
          <a:p>
            <a:r>
              <a:rPr lang="en-US" dirty="0" smtClean="0"/>
              <a:t>Can really help with idea generation when you get stuck </a:t>
            </a:r>
          </a:p>
          <a:p>
            <a:r>
              <a:rPr lang="en-US" dirty="0" smtClean="0"/>
              <a:t>Can often lead to larger theories of error, which in turn leads to deeper testing </a:t>
            </a:r>
            <a:endParaRPr lang="en-US" dirty="0"/>
          </a:p>
        </p:txBody>
      </p:sp>
      <p:pic>
        <p:nvPicPr>
          <p:cNvPr id="206850" name="Picture 2"/>
          <p:cNvPicPr>
            <a:picLocks noChangeAspect="1" noChangeArrowheads="1"/>
          </p:cNvPicPr>
          <p:nvPr/>
        </p:nvPicPr>
        <p:blipFill>
          <a:blip r:embed="rId3" cstate="print"/>
          <a:srcRect l="11348" r="12057"/>
          <a:stretch>
            <a:fillRect/>
          </a:stretch>
        </p:blipFill>
        <p:spPr bwMode="auto">
          <a:xfrm>
            <a:off x="4876800" y="1676400"/>
            <a:ext cx="2057400" cy="2686050"/>
          </a:xfrm>
          <a:prstGeom prst="rect">
            <a:avLst/>
          </a:prstGeom>
          <a:noFill/>
          <a:ln w="9525">
            <a:noFill/>
            <a:miter lim="800000"/>
            <a:headEnd/>
            <a:tailEnd/>
          </a:ln>
        </p:spPr>
      </p:pic>
      <p:pic>
        <p:nvPicPr>
          <p:cNvPr id="206851" name="Picture 3"/>
          <p:cNvPicPr>
            <a:picLocks noChangeAspect="1" noChangeArrowheads="1"/>
          </p:cNvPicPr>
          <p:nvPr/>
        </p:nvPicPr>
        <p:blipFill>
          <a:blip r:embed="rId4" cstate="print"/>
          <a:srcRect l="12500" t="12500" r="20000"/>
          <a:stretch>
            <a:fillRect/>
          </a:stretch>
        </p:blipFill>
        <p:spPr bwMode="auto">
          <a:xfrm>
            <a:off x="5181600" y="3429000"/>
            <a:ext cx="2057400" cy="2667000"/>
          </a:xfrm>
          <a:prstGeom prst="rect">
            <a:avLst/>
          </a:prstGeom>
          <a:noFill/>
          <a:ln w="9525">
            <a:noFill/>
            <a:miter lim="800000"/>
            <a:headEnd/>
            <a:tailEnd/>
          </a:ln>
        </p:spPr>
      </p:pic>
      <p:pic>
        <p:nvPicPr>
          <p:cNvPr id="206849" name="Picture 1"/>
          <p:cNvPicPr>
            <a:picLocks noChangeAspect="1" noChangeArrowheads="1"/>
          </p:cNvPicPr>
          <p:nvPr/>
        </p:nvPicPr>
        <p:blipFill>
          <a:blip r:embed="rId5" cstate="print"/>
          <a:srcRect l="10667" r="14667"/>
          <a:stretch>
            <a:fillRect/>
          </a:stretch>
        </p:blipFill>
        <p:spPr bwMode="auto">
          <a:xfrm>
            <a:off x="6781800" y="2057400"/>
            <a:ext cx="2133600" cy="2857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Break Software</a:t>
            </a:r>
            <a:endParaRPr lang="en-US"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97</a:t>
            </a:fld>
            <a:endParaRPr lang="en-US" dirty="0"/>
          </a:p>
        </p:txBody>
      </p:sp>
      <p:sp>
        <p:nvSpPr>
          <p:cNvPr id="5" name="Content Placeholder 4"/>
          <p:cNvSpPr>
            <a:spLocks noGrp="1"/>
          </p:cNvSpPr>
          <p:nvPr>
            <p:ph sz="quarter" idx="1"/>
          </p:nvPr>
        </p:nvSpPr>
        <p:spPr>
          <a:xfrm>
            <a:off x="612648" y="1600200"/>
            <a:ext cx="8153400" cy="4876800"/>
          </a:xfrm>
        </p:spPr>
        <p:txBody>
          <a:bodyPr>
            <a:normAutofit fontScale="77500" lnSpcReduction="20000"/>
          </a:bodyPr>
          <a:lstStyle/>
          <a:p>
            <a:r>
              <a:rPr lang="en-US" dirty="0" smtClean="0"/>
              <a:t>How to Break Software</a:t>
            </a:r>
          </a:p>
          <a:p>
            <a:pPr lvl="1"/>
            <a:r>
              <a:rPr lang="en-US" dirty="0" smtClean="0"/>
              <a:t>Attack 1: Apply inputs that force all the error messages to occur</a:t>
            </a:r>
          </a:p>
          <a:p>
            <a:pPr lvl="1"/>
            <a:r>
              <a:rPr lang="en-US" dirty="0" smtClean="0"/>
              <a:t>Attack 2: Apply inputs that force the software to establish default values</a:t>
            </a:r>
          </a:p>
          <a:p>
            <a:pPr lvl="1"/>
            <a:r>
              <a:rPr lang="en-US" dirty="0" smtClean="0"/>
              <a:t>Attack 3: Explore allowable character sets and data types</a:t>
            </a:r>
          </a:p>
          <a:p>
            <a:pPr lvl="1"/>
            <a:r>
              <a:rPr lang="en-US" dirty="0" smtClean="0"/>
              <a:t>Etc… </a:t>
            </a:r>
          </a:p>
          <a:p>
            <a:r>
              <a:rPr lang="en-US" dirty="0" smtClean="0"/>
              <a:t>How to Break Software Security</a:t>
            </a:r>
          </a:p>
          <a:p>
            <a:pPr lvl="1"/>
            <a:r>
              <a:rPr lang="en-US" dirty="0" smtClean="0"/>
              <a:t>Attack 1: Block access to libraries</a:t>
            </a:r>
          </a:p>
          <a:p>
            <a:pPr lvl="1"/>
            <a:r>
              <a:rPr lang="en-US" dirty="0" smtClean="0"/>
              <a:t>Attack 2: Manipulate the application’s registry values</a:t>
            </a:r>
          </a:p>
          <a:p>
            <a:pPr lvl="1"/>
            <a:r>
              <a:rPr lang="en-US" dirty="0" smtClean="0"/>
              <a:t>Attack 3: Force the application to use corrupt files </a:t>
            </a:r>
          </a:p>
          <a:p>
            <a:pPr lvl="1"/>
            <a:r>
              <a:rPr lang="en-US" dirty="0" smtClean="0"/>
              <a:t>Etc…</a:t>
            </a:r>
          </a:p>
          <a:p>
            <a:r>
              <a:rPr lang="en-US" dirty="0" smtClean="0"/>
              <a:t>How to Break Web Software</a:t>
            </a:r>
          </a:p>
          <a:p>
            <a:pPr lvl="1"/>
            <a:r>
              <a:rPr lang="en-US" dirty="0" smtClean="0"/>
              <a:t>Attack 1: Panning for Gold</a:t>
            </a:r>
          </a:p>
          <a:p>
            <a:pPr lvl="1"/>
            <a:r>
              <a:rPr lang="en-US" dirty="0" smtClean="0"/>
              <a:t>Attack 2: Guessing Files and Directories </a:t>
            </a:r>
          </a:p>
          <a:p>
            <a:pPr lvl="1"/>
            <a:r>
              <a:rPr lang="en-US" dirty="0" smtClean="0"/>
              <a:t>Attack 3: Holes Left by Other People</a:t>
            </a:r>
          </a:p>
          <a:p>
            <a:pPr lvl="1"/>
            <a:r>
              <a:rPr lang="en-US" dirty="0" smtClean="0"/>
              <a:t>Etc…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Tools that </a:t>
            </a:r>
            <a:r>
              <a:rPr lang="en-US" sz="3200" dirty="0" smtClean="0"/>
              <a:t>run heuristic checks for you</a:t>
            </a:r>
            <a:endParaRPr lang="en-US" sz="3200" dirty="0"/>
          </a:p>
        </p:txBody>
      </p:sp>
      <p:sp>
        <p:nvSpPr>
          <p:cNvPr id="3" name="Footer Placeholder 2"/>
          <p:cNvSpPr>
            <a:spLocks noGrp="1"/>
          </p:cNvSpPr>
          <p:nvPr>
            <p:ph type="ftr" sz="quarter" idx="4294967295"/>
          </p:nvPr>
        </p:nvSpPr>
        <p:spPr>
          <a:xfrm>
            <a:off x="609600" y="6492681"/>
            <a:ext cx="5421083" cy="365125"/>
          </a:xfrm>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A7308B0-0963-4AF8-8229-9EF293A0BECF}" type="slidenum">
              <a:rPr lang="en-US" smtClean="0"/>
              <a:pPr/>
              <a:t>98</a:t>
            </a:fld>
            <a:endParaRPr lang="en-US" dirty="0"/>
          </a:p>
        </p:txBody>
      </p:sp>
      <p:sp>
        <p:nvSpPr>
          <p:cNvPr id="5" name="Content Placeholder 4"/>
          <p:cNvSpPr>
            <a:spLocks noGrp="1"/>
          </p:cNvSpPr>
          <p:nvPr>
            <p:ph sz="quarter" idx="1"/>
          </p:nvPr>
        </p:nvSpPr>
        <p:spPr>
          <a:xfrm>
            <a:off x="612648" y="1600200"/>
            <a:ext cx="9369552" cy="4495800"/>
          </a:xfrm>
        </p:spPr>
        <p:txBody>
          <a:bodyPr>
            <a:normAutofit fontScale="92500" lnSpcReduction="10000"/>
          </a:bodyPr>
          <a:lstStyle/>
          <a:p>
            <a:r>
              <a:rPr lang="en-US" dirty="0" smtClean="0"/>
              <a:t>Web Developer toolbar: various  </a:t>
            </a:r>
          </a:p>
          <a:p>
            <a:r>
              <a:rPr lang="en-US" dirty="0" smtClean="0"/>
              <a:t>Website Grader: </a:t>
            </a:r>
            <a:r>
              <a:rPr lang="en-US" dirty="0" err="1" smtClean="0"/>
              <a:t>websitegrader.com</a:t>
            </a:r>
            <a:endParaRPr lang="en-US" dirty="0" smtClean="0"/>
          </a:p>
          <a:p>
            <a:r>
              <a:rPr lang="en-US" dirty="0" smtClean="0"/>
              <a:t>Stella: </a:t>
            </a:r>
            <a:r>
              <a:rPr lang="en-US" dirty="0" err="1" smtClean="0"/>
              <a:t>blamestella.com</a:t>
            </a:r>
            <a:endParaRPr lang="en-US" dirty="0" smtClean="0"/>
          </a:p>
          <a:p>
            <a:r>
              <a:rPr lang="en-US" dirty="0" err="1" smtClean="0"/>
              <a:t>BrowserMob</a:t>
            </a:r>
            <a:r>
              <a:rPr lang="en-US" dirty="0"/>
              <a:t>: </a:t>
            </a:r>
            <a:r>
              <a:rPr lang="en-US" dirty="0" err="1" smtClean="0"/>
              <a:t>browsermob.com</a:t>
            </a:r>
            <a:endParaRPr lang="en-US" dirty="0" smtClean="0"/>
          </a:p>
          <a:p>
            <a:r>
              <a:rPr lang="en-US" dirty="0" err="1" smtClean="0"/>
              <a:t>WebPageTest</a:t>
            </a:r>
            <a:r>
              <a:rPr lang="en-US" dirty="0"/>
              <a:t>: </a:t>
            </a:r>
            <a:r>
              <a:rPr lang="en-US" dirty="0" err="1" smtClean="0"/>
              <a:t>webpagetest.org</a:t>
            </a:r>
            <a:endParaRPr lang="en-US" dirty="0" smtClean="0"/>
          </a:p>
          <a:p>
            <a:r>
              <a:rPr lang="en-US" dirty="0" err="1" smtClean="0"/>
              <a:t>BrowserShots</a:t>
            </a:r>
            <a:r>
              <a:rPr lang="en-US" dirty="0"/>
              <a:t>: </a:t>
            </a:r>
            <a:r>
              <a:rPr lang="en-US" dirty="0" err="1" smtClean="0"/>
              <a:t>browsershots.org</a:t>
            </a:r>
            <a:endParaRPr lang="en-US" dirty="0" smtClean="0"/>
          </a:p>
          <a:p>
            <a:r>
              <a:rPr lang="en-US" dirty="0"/>
              <a:t>Readability Test: </a:t>
            </a:r>
            <a:r>
              <a:rPr lang="en-US" dirty="0" err="1" smtClean="0"/>
              <a:t>juicystudio.com</a:t>
            </a:r>
            <a:r>
              <a:rPr lang="en-US" dirty="0"/>
              <a:t>/services/</a:t>
            </a:r>
            <a:r>
              <a:rPr lang="en-US" dirty="0" err="1"/>
              <a:t>readability.php</a:t>
            </a:r>
            <a:endParaRPr lang="en-US" dirty="0" smtClean="0"/>
          </a:p>
          <a:p>
            <a:r>
              <a:rPr lang="en-US" dirty="0"/>
              <a:t>Spoon: </a:t>
            </a:r>
            <a:r>
              <a:rPr lang="en-US" dirty="0" err="1"/>
              <a:t>spoon.net</a:t>
            </a:r>
            <a:endParaRPr lang="en-US" dirty="0"/>
          </a:p>
          <a:p>
            <a:r>
              <a:rPr lang="en-US" dirty="0" err="1" smtClean="0"/>
              <a:t>SupportDetails</a:t>
            </a:r>
            <a:r>
              <a:rPr lang="en-US" dirty="0"/>
              <a:t>: </a:t>
            </a:r>
            <a:r>
              <a:rPr lang="en-US" dirty="0" err="1" smtClean="0"/>
              <a:t>supportdetails.com</a:t>
            </a:r>
            <a:endParaRPr lang="en-US" dirty="0" smtClean="0"/>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normAutofit/>
          </a:bodyPr>
          <a:lstStyle/>
          <a:p>
            <a:r>
              <a:rPr lang="en-US" dirty="0" smtClean="0"/>
              <a:t>Providing a context for testing. </a:t>
            </a:r>
            <a:endParaRPr lang="en-US" dirty="0"/>
          </a:p>
        </p:txBody>
      </p:sp>
      <p:sp>
        <p:nvSpPr>
          <p:cNvPr id="6" name="Slide Number Placeholder 5"/>
          <p:cNvSpPr>
            <a:spLocks noGrp="1"/>
          </p:cNvSpPr>
          <p:nvPr>
            <p:ph type="sldNum" sz="quarter" idx="11"/>
          </p:nvPr>
        </p:nvSpPr>
        <p:spPr/>
        <p:txBody>
          <a:bodyPr/>
          <a:lstStyle/>
          <a:p>
            <a:fld id="{7A7308B0-0963-4AF8-8229-9EF293A0BECF}" type="slidenum">
              <a:rPr lang="en-US" smtClean="0"/>
              <a:pPr/>
              <a:t>99</a:t>
            </a:fld>
            <a:endParaRPr lang="en-US" dirty="0"/>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19711</TotalTime>
  <Words>14672</Words>
  <Application>Microsoft Macintosh PowerPoint</Application>
  <PresentationFormat>On-screen Show (4:3)</PresentationFormat>
  <Paragraphs>1977</Paragraphs>
  <Slides>161</Slides>
  <Notes>68</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161</vt:i4>
      </vt:variant>
    </vt:vector>
  </HeadingPairs>
  <TitlesOfParts>
    <vt:vector size="166" baseType="lpstr">
      <vt:lpstr>Median</vt:lpstr>
      <vt:lpstr>Visio</vt:lpstr>
      <vt:lpstr>Packager Shell Object</vt:lpstr>
      <vt:lpstr>Document</vt:lpstr>
      <vt:lpstr>Acrobat Document</vt:lpstr>
      <vt:lpstr>Software Testing Fundamentals</vt:lpstr>
      <vt:lpstr>Course Philosophy</vt:lpstr>
      <vt:lpstr>Acknowledgements</vt:lpstr>
      <vt:lpstr>Overview</vt:lpstr>
      <vt:lpstr>What to test and how to test.</vt:lpstr>
      <vt:lpstr>The Basic Testing Process</vt:lpstr>
      <vt:lpstr>PowerPoint Presentation</vt:lpstr>
      <vt:lpstr>Universal Testing Method v2.0</vt:lpstr>
      <vt:lpstr>Model Building</vt:lpstr>
      <vt:lpstr>Technique: Informal Diagrams</vt:lpstr>
      <vt:lpstr>Technique: Formal Diagrams</vt:lpstr>
      <vt:lpstr>Technique: Application Tours</vt:lpstr>
      <vt:lpstr>Technique: Application Tours (cont)</vt:lpstr>
      <vt:lpstr>Knowing when you’re done modeling</vt:lpstr>
      <vt:lpstr>How would you test the following?</vt:lpstr>
      <vt:lpstr>Possible answer…</vt:lpstr>
      <vt:lpstr>How would you test the following?</vt:lpstr>
      <vt:lpstr>Possible answer…</vt:lpstr>
      <vt:lpstr>How would you test the following?</vt:lpstr>
      <vt:lpstr>Possible answer…</vt:lpstr>
      <vt:lpstr>Modeling to Identify Boundaries</vt:lpstr>
      <vt:lpstr>Choosing an application for testing</vt:lpstr>
      <vt:lpstr>Modeling the testing space</vt:lpstr>
      <vt:lpstr>Universal Testing Method v2.0</vt:lpstr>
      <vt:lpstr>Common measures of test coverage</vt:lpstr>
      <vt:lpstr>Common measures of test coverage (cont)</vt:lpstr>
      <vt:lpstr>Figure out the scope of your testing</vt:lpstr>
      <vt:lpstr>Understand the details of each feature you're testing</vt:lpstr>
      <vt:lpstr>Structuring how you track coverage</vt:lpstr>
      <vt:lpstr>How would you test the following?</vt:lpstr>
      <vt:lpstr>Possible answer…  Identify areas of coverage </vt:lpstr>
      <vt:lpstr>Possible answer…  Detail out core coverage areas</vt:lpstr>
      <vt:lpstr>Possible answer…  Browser Compatibility</vt:lpstr>
      <vt:lpstr>Possible answer…  Checklists and Tools</vt:lpstr>
      <vt:lpstr>Determine application coverage</vt:lpstr>
      <vt:lpstr>Universal Testing Method v2.0</vt:lpstr>
      <vt:lpstr>Common Oracles - Formal Requirements</vt:lpstr>
      <vt:lpstr>Common Oracles - Informal Requirements</vt:lpstr>
      <vt:lpstr>Heuristic oracles</vt:lpstr>
      <vt:lpstr>Heuristic oracles (cont)</vt:lpstr>
      <vt:lpstr>Case Study: Google Earth</vt:lpstr>
      <vt:lpstr>Google Earth: Negative Altitude</vt:lpstr>
      <vt:lpstr>Google Earth: Paint Issues</vt:lpstr>
      <vt:lpstr>Google Earth: Parallel Test</vt:lpstr>
      <vt:lpstr>Google Earth: Documentation Issues</vt:lpstr>
      <vt:lpstr>Identify test oracles </vt:lpstr>
      <vt:lpstr>Universal Testing Method v2.0</vt:lpstr>
      <vt:lpstr>What’s a test procedure?</vt:lpstr>
      <vt:lpstr>Where do we use procedures?</vt:lpstr>
      <vt:lpstr>How would you load test the following?</vt:lpstr>
      <vt:lpstr>Possible answer…</vt:lpstr>
      <vt:lpstr>Universal Testing Method v2.0</vt:lpstr>
      <vt:lpstr>Configuring for testing</vt:lpstr>
      <vt:lpstr>Different than procedures?</vt:lpstr>
      <vt:lpstr>Common challenges to configuration</vt:lpstr>
      <vt:lpstr>Case Study: Physical Product</vt:lpstr>
      <vt:lpstr>Testing Liquid Volumes</vt:lpstr>
      <vt:lpstr>Configure the test system</vt:lpstr>
      <vt:lpstr>Universal Testing Method v2.0</vt:lpstr>
      <vt:lpstr>Methods for interaction</vt:lpstr>
      <vt:lpstr>Generating ideas while testing</vt:lpstr>
      <vt:lpstr>Structuring your interaction</vt:lpstr>
      <vt:lpstr>Technique: Six Thinking Hats</vt:lpstr>
      <vt:lpstr>Universal Testing Method v2.0</vt:lpstr>
      <vt:lpstr>Preserving results - common practices</vt:lpstr>
      <vt:lpstr>Preserving results - some excellent tools</vt:lpstr>
      <vt:lpstr>Evaluating more than what you see</vt:lpstr>
      <vt:lpstr>Problems with observation</vt:lpstr>
      <vt:lpstr>Other types of bias</vt:lpstr>
      <vt:lpstr>Example: Inattentional Blindness</vt:lpstr>
      <vt:lpstr>Example Test Results</vt:lpstr>
      <vt:lpstr>Example Test Results</vt:lpstr>
      <vt:lpstr>Test : operate the system and observe results</vt:lpstr>
      <vt:lpstr>Universal Testing Method v2.0</vt:lpstr>
      <vt:lpstr>Examples of making sense of results</vt:lpstr>
      <vt:lpstr>If you have data, graph it</vt:lpstr>
      <vt:lpstr>Testing can turn into… </vt:lpstr>
      <vt:lpstr>Evaluate testing results</vt:lpstr>
      <vt:lpstr>Universal Testing Method v2.0</vt:lpstr>
      <vt:lpstr>MCOASTER</vt:lpstr>
      <vt:lpstr>Testing debriefs</vt:lpstr>
      <vt:lpstr>Clarifying where you are</vt:lpstr>
      <vt:lpstr>Just the facts</vt:lpstr>
      <vt:lpstr>Telling a story </vt:lpstr>
      <vt:lpstr>Big visible charts</vt:lpstr>
      <vt:lpstr>Report testing results</vt:lpstr>
      <vt:lpstr>Work Products of a Tester</vt:lpstr>
      <vt:lpstr>Formal work products</vt:lpstr>
      <vt:lpstr>Informal work products</vt:lpstr>
      <vt:lpstr>Ephemeral work products</vt:lpstr>
      <vt:lpstr>Quick Tests and Heuristics</vt:lpstr>
      <vt:lpstr>Example: Boundary Value Testing</vt:lpstr>
      <vt:lpstr>What’s a heuristic</vt:lpstr>
      <vt:lpstr>Satisfice Heuristics</vt:lpstr>
      <vt:lpstr>Quality Tree Heuristics</vt:lpstr>
      <vt:lpstr>Attacks and Quick Tests</vt:lpstr>
      <vt:lpstr>How to Break Software</vt:lpstr>
      <vt:lpstr>Tools that run heuristic checks for you</vt:lpstr>
      <vt:lpstr>Providing a context for testing. </vt:lpstr>
      <vt:lpstr>Editorial Note</vt:lpstr>
      <vt:lpstr>Approaches to Testing</vt:lpstr>
      <vt:lpstr>Approaches to Testing</vt:lpstr>
      <vt:lpstr>Scripted Testing</vt:lpstr>
      <vt:lpstr>Exploratory Testing</vt:lpstr>
      <vt:lpstr>Scenarios, Checklists, Charters</vt:lpstr>
      <vt:lpstr>Example Personas and Scenarios </vt:lpstr>
      <vt:lpstr>How to structure your interaction</vt:lpstr>
      <vt:lpstr>A quick note on visibility…</vt:lpstr>
      <vt:lpstr>Common Phases of Testing</vt:lpstr>
      <vt:lpstr>Unit Testing</vt:lpstr>
      <vt:lpstr>Integration Testing  </vt:lpstr>
      <vt:lpstr>System Testing</vt:lpstr>
      <vt:lpstr>Regression Testing</vt:lpstr>
      <vt:lpstr>Acceptance Testing </vt:lpstr>
      <vt:lpstr>Alpha / Beta Testing </vt:lpstr>
      <vt:lpstr>The V-Model For Testing</vt:lpstr>
      <vt:lpstr>Agile Testing Directions</vt:lpstr>
      <vt:lpstr>Non-Functional Testing</vt:lpstr>
      <vt:lpstr>Usability Testing</vt:lpstr>
      <vt:lpstr>Accessibility Testing</vt:lpstr>
      <vt:lpstr>Performance Testing</vt:lpstr>
      <vt:lpstr>Security Testing</vt:lpstr>
      <vt:lpstr>Internationalization/Localization Testing</vt:lpstr>
      <vt:lpstr>Compatibility/Portability Testing</vt:lpstr>
      <vt:lpstr>Maintainability/Supportability Testing</vt:lpstr>
      <vt:lpstr>Testability</vt:lpstr>
      <vt:lpstr>Platform Specialization </vt:lpstr>
      <vt:lpstr>Testing for Mobile</vt:lpstr>
      <vt:lpstr>Testing for Web</vt:lpstr>
      <vt:lpstr>Testing SOA</vt:lpstr>
      <vt:lpstr>Testing Package Implementations</vt:lpstr>
      <vt:lpstr>Testing DW and BI</vt:lpstr>
      <vt:lpstr>Testing for Telephony/Voice</vt:lpstr>
      <vt:lpstr>Managing Testing Projects </vt:lpstr>
      <vt:lpstr>Test Planning Process</vt:lpstr>
      <vt:lpstr>Understand your context</vt:lpstr>
      <vt:lpstr>Many times, a test strategy will address the following topics</vt:lpstr>
      <vt:lpstr>Writing the test strategy</vt:lpstr>
      <vt:lpstr>An example Test Strategy TOC</vt:lpstr>
      <vt:lpstr>Bottom up estimating</vt:lpstr>
      <vt:lpstr>Example WBS</vt:lpstr>
      <vt:lpstr>Negotiate the scope</vt:lpstr>
      <vt:lpstr>Planning it out</vt:lpstr>
      <vt:lpstr>Many times, our plans will address the following topics</vt:lpstr>
      <vt:lpstr>Creating the plans</vt:lpstr>
      <vt:lpstr>An example Test Plan TOC</vt:lpstr>
      <vt:lpstr>What you have when you  are done</vt:lpstr>
      <vt:lpstr>Common testing planning artifacts</vt:lpstr>
      <vt:lpstr>Execution and Reporting</vt:lpstr>
      <vt:lpstr>Example Dashboards</vt:lpstr>
      <vt:lpstr>A bit more on bug tracking</vt:lpstr>
      <vt:lpstr>Questions and Answers</vt:lpstr>
      <vt:lpstr>References</vt:lpstr>
      <vt:lpstr>Books</vt:lpstr>
      <vt:lpstr>Publications</vt:lpstr>
      <vt:lpstr>Publications (cont)</vt:lpstr>
      <vt:lpstr>Publications (cont)</vt:lpstr>
      <vt:lpstr>Tools</vt:lpstr>
      <vt:lpstr>Tools (cont)</vt:lpstr>
      <vt:lpstr>Other Resources</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Testing Fundamentals</dc:title>
  <dc:creator>Admin</dc:creator>
  <cp:lastModifiedBy>Michael Kelly</cp:lastModifiedBy>
  <cp:revision>316</cp:revision>
  <dcterms:created xsi:type="dcterms:W3CDTF">2010-10-30T12:39:07Z</dcterms:created>
  <dcterms:modified xsi:type="dcterms:W3CDTF">2012-04-17T15:28:42Z</dcterms:modified>
</cp:coreProperties>
</file>